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  <p:sldMasterId id="2147484272" r:id="rId2"/>
  </p:sldMasterIdLst>
  <p:notesMasterIdLst>
    <p:notesMasterId r:id="rId13"/>
  </p:notesMasterIdLst>
  <p:sldIdLst>
    <p:sldId id="273" r:id="rId3"/>
    <p:sldId id="264" r:id="rId4"/>
    <p:sldId id="269" r:id="rId5"/>
    <p:sldId id="258" r:id="rId6"/>
    <p:sldId id="266" r:id="rId7"/>
    <p:sldId id="267" r:id="rId8"/>
    <p:sldId id="270" r:id="rId9"/>
    <p:sldId id="271" r:id="rId10"/>
    <p:sldId id="27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86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258DE-A0EE-40E2-8B80-B7E8E5DBDB0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7565F-041C-4A33-9DA5-C9D87440B5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515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404664"/>
            <a:ext cx="6477000" cy="144016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i="1" dirty="0" smtClean="0">
                <a:cs typeface="BrowalliaUPC" pitchFamily="34" charset="-34"/>
              </a:rPr>
              <a:t>Администрация Мухинского сельсовета</a:t>
            </a:r>
            <a:endParaRPr lang="ru-RU" b="1" i="1" dirty="0">
              <a:cs typeface="BrowalliaUPC" pitchFamily="34" charset="-34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Бюджет для граждан за 2021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162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5011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 Трудового сельсовета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Адрес: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676630, Амурская область, Октябрьский район,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с.Трудовой, ул.Веселая, д.5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телефон 8(41652)26-2-24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ИНН/КПП  2821000879/282101001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ОГРН 1022801064582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Трудового сельсовета: 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Титов Владимир Викторович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Официальный сайт: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http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://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trudss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Эл. адрес: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adm,trudowoy2017@yandex.ru</a:t>
            </a:r>
            <a:endParaRPr lang="en-US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6357958"/>
            <a:ext cx="2910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Исполнитель Тарасова Н.В.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500306"/>
            <a:ext cx="5143536" cy="40719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910" y="357166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Стадии бюджетного процесса: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642910" y="2857496"/>
            <a:ext cx="178595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643702" y="2714620"/>
            <a:ext cx="2214578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71670" y="1500174"/>
            <a:ext cx="192882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429256" y="1285860"/>
            <a:ext cx="192882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57224" y="3143248"/>
            <a:ext cx="1571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1.Составление проекта бюджета </a:t>
            </a:r>
            <a:r>
              <a:rPr lang="ru-RU" sz="1400" dirty="0" smtClean="0">
                <a:solidFill>
                  <a:srgbClr val="FFFF00"/>
                </a:solidFill>
              </a:rPr>
              <a:t>Мухинского </a:t>
            </a:r>
            <a:r>
              <a:rPr lang="ru-RU" sz="1400" dirty="0" smtClean="0">
                <a:solidFill>
                  <a:srgbClr val="FFFF00"/>
                </a:solidFill>
              </a:rPr>
              <a:t>сельсовета</a:t>
            </a:r>
            <a:r>
              <a:rPr lang="ru-RU" sz="1400" dirty="0" smtClean="0">
                <a:solidFill>
                  <a:srgbClr val="FFFF00"/>
                </a:solidFill>
              </a:rPr>
              <a:t>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14546" y="1785926"/>
            <a:ext cx="2000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2.Рассмотрение и утверждение проекта бюджета </a:t>
            </a:r>
            <a:r>
              <a:rPr lang="ru-RU" sz="1400" dirty="0" smtClean="0">
                <a:solidFill>
                  <a:srgbClr val="FFFF00"/>
                </a:solidFill>
              </a:rPr>
              <a:t>Мухинского </a:t>
            </a:r>
            <a:r>
              <a:rPr lang="ru-RU" sz="1400" dirty="0" smtClean="0">
                <a:solidFill>
                  <a:srgbClr val="FFFF00"/>
                </a:solidFill>
              </a:rPr>
              <a:t>сельсовета</a:t>
            </a:r>
            <a:r>
              <a:rPr lang="ru-RU" sz="1400" dirty="0" smtClean="0">
                <a:solidFill>
                  <a:srgbClr val="FFFF00"/>
                </a:solidFill>
              </a:rPr>
              <a:t>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5008" y="1571612"/>
            <a:ext cx="18573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3.Исполнение бюджета </a:t>
            </a:r>
            <a:r>
              <a:rPr lang="ru-RU" sz="1400" dirty="0" smtClean="0">
                <a:solidFill>
                  <a:srgbClr val="FFFF00"/>
                </a:solidFill>
              </a:rPr>
              <a:t>Мухинского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smtClean="0">
                <a:solidFill>
                  <a:srgbClr val="FFFF00"/>
                </a:solidFill>
              </a:rPr>
              <a:t>сельсовета;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6578" y="3071810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4.Составление, рассмотрение и утверждение бюджетной отчетности.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00958" y="59293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857232"/>
            <a:ext cx="70009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Бюджет</a:t>
            </a:r>
            <a:r>
              <a:rPr lang="ru-RU" sz="2800" dirty="0" smtClean="0"/>
              <a:t> -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это форма образования и расходования фонда денежных средств, предназначенных для финансового обеспечения задач и функций государства и местного самоуправления.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Бюджет РФ пересмотрели в пользу С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294587"/>
            <a:ext cx="5345119" cy="3563413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01080" cy="132301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Мухинского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сельсовета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2021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/>
          <a:lstStyle/>
          <a:p>
            <a:r>
              <a:rPr lang="ru-RU" b="1" dirty="0" smtClean="0"/>
              <a:t>ДОХОДЫ ВСЕГО</a:t>
            </a:r>
            <a:r>
              <a:rPr lang="ru-RU" dirty="0" smtClean="0"/>
              <a:t>: 8096,2 в </a:t>
            </a:r>
            <a:r>
              <a:rPr lang="ru-RU" dirty="0" err="1" smtClean="0"/>
              <a:t>т.ч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Налоговые и неналоговые-2965,3 тыс. руб.</a:t>
            </a:r>
          </a:p>
          <a:p>
            <a:r>
              <a:rPr lang="ru-RU" dirty="0" smtClean="0"/>
              <a:t>Безвозмездные поступления-5130,9 тыс. руб.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85786" y="285728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Расходная часть бюджета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год (тыс.р.)</a:t>
            </a:r>
          </a:p>
          <a:p>
            <a:pPr algn="ctr"/>
            <a:endParaRPr lang="ru-RU" sz="24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1428728" y="714356"/>
            <a:ext cx="128588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1928794" y="1500174"/>
            <a:ext cx="207170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3607587" y="1178703"/>
            <a:ext cx="114300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3464711" y="2250273"/>
            <a:ext cx="364333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5893603" y="1107265"/>
            <a:ext cx="114300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6893735" y="1107265"/>
            <a:ext cx="164307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4071934" y="2214554"/>
            <a:ext cx="4572032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00034" y="1857364"/>
            <a:ext cx="22145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Общегосударственные вопросы – </a:t>
            </a:r>
            <a:r>
              <a:rPr lang="ru-RU" sz="1100" dirty="0" smtClean="0"/>
              <a:t>2468,7 </a:t>
            </a:r>
            <a:endParaRPr lang="ru-RU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1643042" y="2786058"/>
            <a:ext cx="20717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Национальная оборона – </a:t>
            </a:r>
            <a:r>
              <a:rPr lang="ru-RU" sz="1100" dirty="0" smtClean="0"/>
              <a:t>120,9</a:t>
            </a:r>
            <a:endParaRPr lang="ru-RU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3215796" y="1780569"/>
            <a:ext cx="2000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Национальная </a:t>
            </a:r>
            <a:r>
              <a:rPr lang="ru-RU" sz="1100" dirty="0" smtClean="0"/>
              <a:t>безопасность и правоохранительная деятельность -78,4</a:t>
            </a:r>
            <a:endParaRPr lang="ru-RU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4429124" y="4286256"/>
            <a:ext cx="23574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Национальная экономика – </a:t>
            </a:r>
            <a:r>
              <a:rPr lang="ru-RU" sz="1100" dirty="0" smtClean="0"/>
              <a:t>325,3</a:t>
            </a:r>
            <a:endParaRPr lang="ru-RU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5786446" y="5286388"/>
            <a:ext cx="30718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Жилищно-коммунальное хозяйство – </a:t>
            </a:r>
            <a:r>
              <a:rPr lang="ru-RU" sz="1100" dirty="0" smtClean="0"/>
              <a:t>1681,8</a:t>
            </a:r>
            <a:endParaRPr lang="ru-RU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6072198" y="1857364"/>
            <a:ext cx="18573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Образование – </a:t>
            </a:r>
            <a:r>
              <a:rPr lang="ru-RU" sz="1100" dirty="0" smtClean="0"/>
              <a:t>3,0</a:t>
            </a:r>
            <a:endParaRPr lang="ru-RU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7286644" y="2357430"/>
            <a:ext cx="18573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Культура – </a:t>
            </a:r>
            <a:r>
              <a:rPr lang="ru-RU" sz="1100" dirty="0" smtClean="0"/>
              <a:t>1</a:t>
            </a:r>
            <a:r>
              <a:rPr lang="ru-RU" sz="1100" dirty="0" smtClean="0"/>
              <a:t>739,8</a:t>
            </a:r>
            <a:endParaRPr lang="ru-RU" sz="1100" dirty="0"/>
          </a:p>
        </p:txBody>
      </p:sp>
      <p:pic>
        <p:nvPicPr>
          <p:cNvPr id="5122" name="Picture 2" descr="Мировые расходы на ИТ снова начнут расти уже в будущем год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941168"/>
            <a:ext cx="2229678" cy="1484329"/>
          </a:xfrm>
          <a:prstGeom prst="rect">
            <a:avLst/>
          </a:prstGeom>
          <a:noFill/>
        </p:spPr>
      </p:pic>
      <p:cxnSp>
        <p:nvCxnSpPr>
          <p:cNvPr id="5" name="Прямая со стрелкой 4"/>
          <p:cNvCxnSpPr/>
          <p:nvPr/>
        </p:nvCxnSpPr>
        <p:spPr>
          <a:xfrm>
            <a:off x="6072198" y="1285860"/>
            <a:ext cx="1000133" cy="2428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3347864" y="1412776"/>
            <a:ext cx="288032" cy="2301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00892" y="3933056"/>
            <a:ext cx="13875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Социальная политика-166,9</a:t>
            </a:r>
            <a:endParaRPr lang="ru-RU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2515398" y="3933056"/>
            <a:ext cx="16279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Физическая культура и спорт-1613,4</a:t>
            </a:r>
            <a:endParaRPr lang="ru-RU" sz="11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928670"/>
            <a:ext cx="3286148" cy="52864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57166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Доходы 2022 год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12" y="42860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Расходы 2022 год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790654"/>
              </p:ext>
            </p:extLst>
          </p:nvPr>
        </p:nvGraphicFramePr>
        <p:xfrm>
          <a:off x="6072198" y="1000109"/>
          <a:ext cx="2857520" cy="5095810"/>
        </p:xfrm>
        <a:graphic>
          <a:graphicData uri="http://schemas.openxmlformats.org/drawingml/2006/table">
            <a:tbl>
              <a:tblPr/>
              <a:tblGrid>
                <a:gridCol w="20611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63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09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5410" marR="5410" marT="54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тыс. руб.</a:t>
                      </a:r>
                    </a:p>
                  </a:txBody>
                  <a:tcPr marL="5410" marR="5410" marT="54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87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10" marR="5410" marT="5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2217,7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10" marR="5410" marT="5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52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5410" marR="5410" marT="5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10" marR="5410" marT="5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66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5410" marR="5410" marT="5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10" marR="5410" marT="5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94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5410" marR="5410" marT="5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10" marR="5410" marT="5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03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5410" marR="5410" marT="5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10" marR="5410" marT="5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986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5410" marR="5410" marT="5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10" marR="5410" marT="5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671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5410" marR="5410" marT="5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1771,0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10" marR="5410" marT="5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641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0" marR="5410" marT="5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4245,7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0" marR="5410" marT="5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550538"/>
              </p:ext>
            </p:extLst>
          </p:nvPr>
        </p:nvGraphicFramePr>
        <p:xfrm>
          <a:off x="214282" y="1000108"/>
          <a:ext cx="2571768" cy="5143537"/>
        </p:xfrm>
        <a:graphic>
          <a:graphicData uri="http://schemas.openxmlformats.org/drawingml/2006/table">
            <a:tbl>
              <a:tblPr/>
              <a:tblGrid>
                <a:gridCol w="19589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27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81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тыс. руб.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00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36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243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 за совершение нотариальных действий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5477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520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5123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3792,7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27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ДОХОДОВ: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4245,7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14678" y="400050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4245,7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6314" y="400050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4245,7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274838"/>
            <a:ext cx="7715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цели и задачи государственной политики в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определенной сфере;</a:t>
            </a:r>
          </a:p>
          <a:p>
            <a:pPr algn="ctr">
              <a:buFontTx/>
              <a:buChar char="-"/>
            </a:pPr>
            <a:endParaRPr lang="ru-RU" sz="2400" b="1" dirty="0" smtClean="0">
              <a:ln w="10541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способы их достижения;</a:t>
            </a:r>
          </a:p>
          <a:p>
            <a:pPr algn="ctr">
              <a:buFontTx/>
              <a:buChar char="-"/>
            </a:pPr>
            <a:endParaRPr lang="ru-RU" sz="2400" b="1" dirty="0" smtClean="0">
              <a:ln w="10541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объемы используемых финансовых ресурсов.</a:t>
            </a:r>
            <a:endParaRPr lang="ru-RU" sz="2400" b="1" dirty="0">
              <a:ln w="10541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928670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B0F0"/>
                </a:solidFill>
              </a:rPr>
              <a:t>Муниципальная программа – это документ определяющий:</a:t>
            </a:r>
            <a:endParaRPr lang="ru-RU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1" y="428604"/>
          <a:ext cx="8072495" cy="5500725"/>
        </p:xfrm>
        <a:graphic>
          <a:graphicData uri="http://schemas.openxmlformats.org/drawingml/2006/table">
            <a:tbl>
              <a:tblPr/>
              <a:tblGrid>
                <a:gridCol w="66912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1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2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программы, подпрограммы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Сумма (тыс.р.)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4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"Устойчивое развитие территории Трудового сельсовета "</a:t>
                      </a: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1916,2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4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ПП"Развитие и сохранение культуры и искусства муниципального образования Трудовой сельсовет"</a:t>
                      </a: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4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Основное мероприятие" Проведение мероприятий в сфере культуры и молодежной политики"</a:t>
                      </a: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25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на организацию и проведение мероприятий в сфере культуры</a:t>
                      </a: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4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Основное мероприятие "Передача части полномочий в сфере культуры и библиотечного обслуживания"</a:t>
                      </a: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190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на осуществление части полномочий по созданию условий для организации досуга и обеспечения жителей услугами организации культуры, созданию условий для развития местного традиционного художественного творчества, участие в сохранении, возрождении, развитии народных художественных промыслов</a:t>
                      </a: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42841"/>
          <a:ext cx="8501122" cy="6429430"/>
        </p:xfrm>
        <a:graphic>
          <a:graphicData uri="http://schemas.openxmlformats.org/drawingml/2006/table">
            <a:tbl>
              <a:tblPr/>
              <a:tblGrid>
                <a:gridCol w="70465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45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8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ПП"Управление и распоряжение муниципальным имуществом муниципального образования Трудовой сельсовет"</a:t>
                      </a: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1777,9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8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Оценка муниципального имущества, в том числе земельных участков, и оформление правоустанавливающих документов на объекты собственности Октябрьского района</a:t>
                      </a: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Организация и проведение мероприятий по реализации муниципальной подпрограммы</a:t>
                      </a: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1770,5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59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ПП"Комплексные меры противодействия злоупотреблению наркотиками и их незаконному обороту на территории муниципального образования Трудовой сельсовет на 2015-2019 годы".</a:t>
                      </a: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8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на мероприятия направленные на противодействие злоупотреблению наркотическими средствами и их незаконному обороту</a:t>
                      </a: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8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ПП"Развитие жилищно-коммунального хозяйства, сети бытового обслуживания и благоустройства муниципального образования Трудовой сельсовет ".</a:t>
                      </a: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1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направленные на прочие мероприятия по благоустройству поселения</a:t>
                      </a: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8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ПП"Строительство и ремонт автомобильных дорог, организация транспортного обслуживания на территории муниципального образования Трудовой сельсовет".</a:t>
                      </a: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1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Ассигнования дорожного фонда</a:t>
                      </a: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58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ПП"Защита населения и территории от чрезвычайных ситуаций, обеспечение пожарной безопасности людей на водных объектах ".</a:t>
                      </a: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58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на предупреждение и ликвидацию последствий чрезвычайных ситуаций и стихийных бедствий природного и техногенного характера</a:t>
                      </a: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58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ПП"Противодействие экстремизму и терроризму на территории Трудового сельсовета ".</a:t>
                      </a: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1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на профилактику терроризма и экстремизма</a:t>
                      </a: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</a:p>
                  </a:txBody>
                  <a:tcPr marL="2306" marR="2306" marT="23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725</TotalTime>
  <Words>555</Words>
  <Application>Microsoft Office PowerPoint</Application>
  <PresentationFormat>Экран (4:3)</PresentationFormat>
  <Paragraphs>120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Обычная</vt:lpstr>
      <vt:lpstr>Эркер</vt:lpstr>
      <vt:lpstr>Администрация Мухинского сельсовета</vt:lpstr>
      <vt:lpstr>Презентация PowerPoint</vt:lpstr>
      <vt:lpstr>Презентация PowerPoint</vt:lpstr>
      <vt:lpstr>Основные характеристики бюджета Мухинского сельсовета за 2021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Наталья</dc:creator>
  <cp:lastModifiedBy>5472</cp:lastModifiedBy>
  <cp:revision>106</cp:revision>
  <dcterms:created xsi:type="dcterms:W3CDTF">2015-12-28T04:09:45Z</dcterms:created>
  <dcterms:modified xsi:type="dcterms:W3CDTF">2023-04-25T07:22:24Z</dcterms:modified>
</cp:coreProperties>
</file>