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  <p:sldMasterId id="2147484272" r:id="rId2"/>
  </p:sldMasterIdLst>
  <p:notesMasterIdLst>
    <p:notesMasterId r:id="rId13"/>
  </p:notesMasterIdLst>
  <p:sldIdLst>
    <p:sldId id="268" r:id="rId3"/>
    <p:sldId id="264" r:id="rId4"/>
    <p:sldId id="269" r:id="rId5"/>
    <p:sldId id="258" r:id="rId6"/>
    <p:sldId id="266" r:id="rId7"/>
    <p:sldId id="273" r:id="rId8"/>
    <p:sldId id="270" r:id="rId9"/>
    <p:sldId id="271" r:id="rId10"/>
    <p:sldId id="27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8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258DE-A0EE-40E2-8B80-B7E8E5DBDB0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7565F-041C-4A33-9DA5-C9D87440B5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46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dmmuhinsky.ru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966a411a00fed8167f6a47e78f115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43240" y="142852"/>
            <a:ext cx="5857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Администрация Мухинского сельсовета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6248" y="3357562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2023 год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5011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Мухинского сельсовета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Адрес: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676641, Амурская область, Октябрьский район,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п.Мухинский</a:t>
            </a:r>
            <a:r>
              <a:rPr 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ул.Центральная,36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 8(41652)32-2-44, 8(41652)32-2-41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ИНН/КПП  2821000117/282101001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10328010665065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Мухинского сельсовета: 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Шевченко Екатерина Александровна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сайт: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http://admmuhinsky.ru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Эл. адрес: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selsovet.mux@yandex.ru</a:t>
            </a:r>
            <a:endParaRPr lang="en-U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6357958"/>
            <a:ext cx="2935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Исполнитель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Грабович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Л.В.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500306"/>
            <a:ext cx="5143536" cy="40719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357166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Стадии бюджетного процесса: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642910" y="2857496"/>
            <a:ext cx="178595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643702" y="2714620"/>
            <a:ext cx="2214578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71670" y="1500174"/>
            <a:ext cx="192882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429256" y="1285860"/>
            <a:ext cx="192882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57224" y="3143248"/>
            <a:ext cx="1571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1.Составление проекта бюджета Мухинского сельсовета;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14546" y="1785926"/>
            <a:ext cx="2000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2.Рассмотрение и утверждение проекта бюджета Мухинского сельсовета;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8" y="1571612"/>
            <a:ext cx="1857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3.Исполнение бюджета Мухинского сельсовета;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6578" y="3071810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4.Составление, рассмотрение и утверждение бюджетной отчетности.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00958" y="59293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70009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Бюджет</a:t>
            </a:r>
            <a:r>
              <a:rPr lang="ru-RU" sz="2800" dirty="0" smtClean="0"/>
              <a:t> 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это форма образования и расходования фонда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Бюджет РФ пересмотрели в пользу С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294587"/>
            <a:ext cx="5345119" cy="356341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01080" cy="132301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характеристики бюджета Мухинского сельсовета 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2023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pPr lvl="0">
              <a:buClr>
                <a:srgbClr val="FE8637"/>
              </a:buClr>
            </a:pPr>
            <a:r>
              <a:rPr lang="ru-RU" b="1" dirty="0">
                <a:solidFill>
                  <a:prstClr val="black"/>
                </a:solidFill>
              </a:rPr>
              <a:t>ДОХОДЫ ВСЕГО</a:t>
            </a:r>
            <a:r>
              <a:rPr lang="ru-RU" dirty="0">
                <a:solidFill>
                  <a:prstClr val="black"/>
                </a:solidFill>
              </a:rPr>
              <a:t>: </a:t>
            </a:r>
            <a:r>
              <a:rPr lang="ru-RU" dirty="0" smtClean="0">
                <a:solidFill>
                  <a:prstClr val="black"/>
                </a:solidFill>
              </a:rPr>
              <a:t>6236,1 </a:t>
            </a:r>
            <a:r>
              <a:rPr lang="ru-RU" dirty="0">
                <a:solidFill>
                  <a:prstClr val="black"/>
                </a:solidFill>
              </a:rPr>
              <a:t>в </a:t>
            </a:r>
            <a:r>
              <a:rPr lang="ru-RU" dirty="0" err="1">
                <a:solidFill>
                  <a:prstClr val="black"/>
                </a:solidFill>
              </a:rPr>
              <a:t>т.ч</a:t>
            </a:r>
            <a:r>
              <a:rPr lang="ru-RU" dirty="0">
                <a:solidFill>
                  <a:prstClr val="black"/>
                </a:solidFill>
              </a:rPr>
              <a:t>. </a:t>
            </a:r>
          </a:p>
          <a:p>
            <a:pPr lvl="0">
              <a:buClr>
                <a:srgbClr val="FE8637"/>
              </a:buClr>
            </a:pPr>
            <a:r>
              <a:rPr lang="ru-RU" dirty="0">
                <a:solidFill>
                  <a:prstClr val="black"/>
                </a:solidFill>
              </a:rPr>
              <a:t>Налоговые и </a:t>
            </a:r>
            <a:r>
              <a:rPr lang="ru-RU" dirty="0" smtClean="0">
                <a:solidFill>
                  <a:prstClr val="black"/>
                </a:solidFill>
              </a:rPr>
              <a:t>неналоговые-2787,7тыс</a:t>
            </a:r>
            <a:r>
              <a:rPr lang="ru-RU" dirty="0">
                <a:solidFill>
                  <a:prstClr val="black"/>
                </a:solidFill>
              </a:rPr>
              <a:t>. руб.</a:t>
            </a:r>
          </a:p>
          <a:p>
            <a:pPr lvl="0">
              <a:buClr>
                <a:srgbClr val="FE8637"/>
              </a:buClr>
            </a:pPr>
            <a:r>
              <a:rPr lang="ru-RU" dirty="0">
                <a:solidFill>
                  <a:prstClr val="black"/>
                </a:solidFill>
              </a:rPr>
              <a:t>Безвозмездные </a:t>
            </a:r>
            <a:r>
              <a:rPr lang="ru-RU" dirty="0" smtClean="0">
                <a:solidFill>
                  <a:prstClr val="black"/>
                </a:solidFill>
              </a:rPr>
              <a:t>поступления-3448,4 тыс</a:t>
            </a:r>
            <a:r>
              <a:rPr lang="ru-RU" dirty="0">
                <a:solidFill>
                  <a:prstClr val="black"/>
                </a:solidFill>
              </a:rPr>
              <a:t>. руб.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5786" y="28572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Расходная часть бюджета за 2023 год (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/>
            <a:endParaRPr lang="ru-RU" sz="24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1428728" y="714356"/>
            <a:ext cx="128588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1928794" y="1500174"/>
            <a:ext cx="207170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3607587" y="1178703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3464711" y="2250273"/>
            <a:ext cx="364333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6016195" y="1178703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6893735" y="1107265"/>
            <a:ext cx="164307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4071934" y="2214554"/>
            <a:ext cx="4572032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00034" y="1857364"/>
            <a:ext cx="2214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Общегосударственные вопросы – 2622,0</a:t>
            </a:r>
            <a:endParaRPr lang="ru-RU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1643042" y="2786058"/>
            <a:ext cx="20717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Национальная оборона – 141,8</a:t>
            </a:r>
            <a:endParaRPr lang="ru-RU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3214678" y="1785926"/>
            <a:ext cx="2000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Национальная безопасность – 106,4</a:t>
            </a:r>
            <a:endParaRPr lang="ru-RU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4429124" y="4286256"/>
            <a:ext cx="23574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Национальная экономика – 351,8</a:t>
            </a:r>
            <a:endParaRPr lang="ru-RU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5786446" y="5286388"/>
            <a:ext cx="30718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Жилищно-коммунальное хозяйство – 767,9</a:t>
            </a:r>
            <a:endParaRPr lang="ru-RU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7286644" y="2357430"/>
            <a:ext cx="18573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Культура – 1579,8</a:t>
            </a:r>
            <a:endParaRPr lang="ru-RU" sz="1100" dirty="0"/>
          </a:p>
        </p:txBody>
      </p:sp>
      <p:pic>
        <p:nvPicPr>
          <p:cNvPr id="5122" name="Picture 2" descr="Мировые расходы на ИТ снова начнут расти уже в будущем год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214950"/>
            <a:ext cx="1818418" cy="1210547"/>
          </a:xfrm>
          <a:prstGeom prst="rect">
            <a:avLst/>
          </a:prstGeom>
          <a:noFill/>
        </p:spPr>
      </p:pic>
      <p:cxnSp>
        <p:nvCxnSpPr>
          <p:cNvPr id="10" name="Прямая со стрелкой 9"/>
          <p:cNvCxnSpPr/>
          <p:nvPr/>
        </p:nvCxnSpPr>
        <p:spPr>
          <a:xfrm flipH="1">
            <a:off x="2714612" y="1214422"/>
            <a:ext cx="1209316" cy="3071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43042" y="4501699"/>
            <a:ext cx="15716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Социальная политика-181,6</a:t>
            </a:r>
            <a:endParaRPr lang="ru-RU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2925657" y="5262158"/>
            <a:ext cx="18956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Физическая культура и спорт- 206,0</a:t>
            </a:r>
            <a:endParaRPr lang="ru-RU" sz="11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 бюджета  за 2023 год муниципального образования «Мухинский сельсовет» 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Октябрьского района Амурской области 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256490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079189"/>
              </p:ext>
            </p:extLst>
          </p:nvPr>
        </p:nvGraphicFramePr>
        <p:xfrm>
          <a:off x="1586363" y="2132856"/>
          <a:ext cx="5688633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7"/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2622,0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141,8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106,4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351,8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767,9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1579,8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181,6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206,0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5957,3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76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274838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цели и задачи государственной политики в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определенной сфере;</a:t>
            </a:r>
          </a:p>
          <a:p>
            <a:pPr algn="ctr">
              <a:buFontTx/>
              <a:buChar char="-"/>
            </a:pPr>
            <a:endParaRPr lang="ru-RU" sz="2400" b="1" dirty="0" smtClean="0">
              <a:ln w="10541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способы их достижения;</a:t>
            </a:r>
          </a:p>
          <a:p>
            <a:pPr algn="ctr">
              <a:buFontTx/>
              <a:buChar char="-"/>
            </a:pPr>
            <a:endParaRPr lang="ru-RU" sz="2400" b="1" dirty="0" smtClean="0">
              <a:ln w="10541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объемы используемых финансовых ресурсов.</a:t>
            </a:r>
            <a:endParaRPr lang="ru-RU" sz="2400" b="1" dirty="0">
              <a:ln w="10541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928670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B0F0"/>
                </a:solidFill>
              </a:rPr>
              <a:t>Муниципальная программа – это документ определяющий:</a:t>
            </a:r>
            <a:endParaRPr lang="ru-RU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353280"/>
              </p:ext>
            </p:extLst>
          </p:nvPr>
        </p:nvGraphicFramePr>
        <p:xfrm>
          <a:off x="571471" y="428604"/>
          <a:ext cx="8072495" cy="5500725"/>
        </p:xfrm>
        <a:graphic>
          <a:graphicData uri="http://schemas.openxmlformats.org/drawingml/2006/table">
            <a:tbl>
              <a:tblPr/>
              <a:tblGrid>
                <a:gridCol w="66912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81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2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программы, подпрограммы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Сумма (тыс.р.)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4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"Устойчивое развитие территории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муниципального образования Мухинский сельсовет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3050,5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4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ПП"Развитие и сохранение культуры и искусства муниципального образования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муниципального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4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Основное мероприятие" Проведение мероприятий в сфере культуры и молодежной политики"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25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организацию и проведение мероприятий в сфере культуры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4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Основное мероприятие "Передача части полномочий в сфере культуры и библиотечного обслуживания"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19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осуществление части полномочий по созданию условий для организации досуга и обеспечения жителей услугами организации культуры, созданию условий для развития местного традиционного художественного творчества, участие в сохранении, возрождении, развитии народных художественных промыслов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699288"/>
              </p:ext>
            </p:extLst>
          </p:nvPr>
        </p:nvGraphicFramePr>
        <p:xfrm>
          <a:off x="539552" y="260648"/>
          <a:ext cx="8208912" cy="6408716"/>
        </p:xfrm>
        <a:graphic>
          <a:graphicData uri="http://schemas.openxmlformats.org/drawingml/2006/table">
            <a:tbl>
              <a:tblPr/>
              <a:tblGrid>
                <a:gridCol w="7272808"/>
                <a:gridCol w="936104"/>
              </a:tblGrid>
              <a:tr h="479192">
                <a:tc>
                  <a:txBody>
                    <a:bodyPr/>
                    <a:lstStyle/>
                    <a:p>
                      <a:pPr indent="271145"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ПП"Управление и распоряжение муниципальным имуществом муниципального образования"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1617,8</a:t>
                      </a: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муниципального имущества, в том числе земельных участков, и оформление правоустанавливающих документов на объекты собственности Октябрьского района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9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и проведение мероприятий по реализации муниципальной подпрограммы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1577,8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351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ПП"Комплексные меры противодействия злоупотреблению наркотиками и их незаконному обороту на территории муниципального образования ".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мероприятия направленные на противодействие злоупотреблению наркотическими средствами и их незаконному обороту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 «Развитие физической культуры и спорта на территории муниципального образования»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206,0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Основное мероприятие «Развитие физической культуры и спорта»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206,0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ПП"Развитие</a:t>
                      </a: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жилищно-коммунального хозяйства, сети бытового обслуживания и благоустройства муниципального образования  ".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767,7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9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направленные на прочие мероприятия по благоустройству поселения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767,7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ПП"Строительство</a:t>
                      </a: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ремонт автомобильных дорог, организация транспортного обслуживания на территории муниципального образования".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313,1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9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Ассигнования дорожного фонда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313,1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ПП"Защита населения и территории от чрезвычайных ситуаций, обеспечение пожарной безопасности людей на водных объектах ".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106,4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35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пожарной безопасности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106,4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ПП"Противодействие экстремизму и терроризму на территории муниципального образования»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39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профилактику терроризма и экстремизма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795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784</TotalTime>
  <Words>494</Words>
  <Application>Microsoft Office PowerPoint</Application>
  <PresentationFormat>Экран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Обычная</vt:lpstr>
      <vt:lpstr>Эркер</vt:lpstr>
      <vt:lpstr>Презентация PowerPoint</vt:lpstr>
      <vt:lpstr>Презентация PowerPoint</vt:lpstr>
      <vt:lpstr>Презентация PowerPoint</vt:lpstr>
      <vt:lpstr>Основные характеристики бюджета Мухинского сельсовета за 2023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Наталья</dc:creator>
  <cp:lastModifiedBy>5472</cp:lastModifiedBy>
  <cp:revision>129</cp:revision>
  <dcterms:created xsi:type="dcterms:W3CDTF">2015-12-28T04:09:45Z</dcterms:created>
  <dcterms:modified xsi:type="dcterms:W3CDTF">2024-04-10T07:06:34Z</dcterms:modified>
</cp:coreProperties>
</file>