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72" r:id="rId2"/>
  </p:sldMasterIdLst>
  <p:notesMasterIdLst>
    <p:notesMasterId r:id="rId10"/>
  </p:notesMasterIdLst>
  <p:sldIdLst>
    <p:sldId id="273" r:id="rId3"/>
    <p:sldId id="264" r:id="rId4"/>
    <p:sldId id="269" r:id="rId5"/>
    <p:sldId id="258" r:id="rId6"/>
    <p:sldId id="274" r:id="rId7"/>
    <p:sldId id="27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1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73;&#1102;&#1076;&#1078;&#1077;&#1090;%20&#1076;&#1083;&#1103;%20&#1075;&#1088;&#1072;&#1078;&#1076;&#1072;&#1085;%20&#1052;&#1091;&#1093;&#1080;&#1085;&#1089;&#1082;&#1086;&#1075;&#1086;%202021-%20&#1080;&#1089;&#1087;&#1086;&#1083;&#1085;&#1077;&#1085;&#1080;&#1077;.pptx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404664"/>
            <a:ext cx="6477000" cy="144016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cs typeface="BrowalliaUPC" pitchFamily="34" charset="-34"/>
              </a:rPr>
              <a:t>Администрация Мухинского сельсовета</a:t>
            </a:r>
            <a:endParaRPr lang="ru-RU" b="1" i="1" dirty="0">
              <a:cs typeface="BrowalliaUPC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Бюджет для граждан на 2023  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16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5143536" cy="4071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Стадии бюджетного процесса: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642910" y="2857496"/>
            <a:ext cx="178595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643702" y="2714620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70" y="1500174"/>
            <a:ext cx="192882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6" y="1285860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3143248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1.Составление проекта бюджета Мухинского сельсовета;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178592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2.Рассмотрение и утверждение проекта бюджета Мухинского сельсовета;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57161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3.Исполнение бюджета Мухинского сельсовета;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6578" y="307181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4.Составление, рассмотрение и утверждение бюджетной отчетности.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958" y="5929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Бюджет РФ пересмотрели в пользу С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294587"/>
            <a:ext cx="5345119" cy="35634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13230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Мухинского сельсовета на 2023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ru-RU" b="1" dirty="0" smtClean="0"/>
              <a:t>ДОХОДЫ ВСЕГО</a:t>
            </a:r>
            <a:r>
              <a:rPr lang="ru-RU" dirty="0" smtClean="0"/>
              <a:t>: 5020,0в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Налоговые и неналоговые-1583,6 тыс. руб.</a:t>
            </a:r>
          </a:p>
          <a:p>
            <a:r>
              <a:rPr lang="ru-RU" dirty="0" smtClean="0"/>
              <a:t>Безвозмездные поступления-3436,4 тыс. руб.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924944"/>
            <a:ext cx="8856984" cy="218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692275" y="-22225"/>
            <a:ext cx="9264650" cy="2813050"/>
            <a:chOff x="1066" y="-14"/>
            <a:chExt cx="5836" cy="177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66" y="-14"/>
              <a:ext cx="5836" cy="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35" y="1649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2800" y="849"/>
              <a:ext cx="1209" cy="289"/>
            </a:xfrm>
            <a:custGeom>
              <a:avLst/>
              <a:gdLst>
                <a:gd name="T0" fmla="*/ 1209 w 1209"/>
                <a:gd name="T1" fmla="*/ 289 h 289"/>
                <a:gd name="T2" fmla="*/ 1209 w 1209"/>
                <a:gd name="T3" fmla="*/ 217 h 289"/>
                <a:gd name="T4" fmla="*/ 0 w 1209"/>
                <a:gd name="T5" fmla="*/ 217 h 289"/>
                <a:gd name="T6" fmla="*/ 0 w 1209"/>
                <a:gd name="T7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289">
                  <a:moveTo>
                    <a:pt x="1209" y="289"/>
                  </a:moveTo>
                  <a:lnTo>
                    <a:pt x="1209" y="217"/>
                  </a:lnTo>
                  <a:lnTo>
                    <a:pt x="0" y="217"/>
                  </a:lnTo>
                  <a:lnTo>
                    <a:pt x="0" y="0"/>
                  </a:lnTo>
                </a:path>
              </a:pathLst>
            </a:custGeom>
            <a:noFill/>
            <a:ln w="1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2800" y="849"/>
              <a:ext cx="1" cy="289"/>
            </a:xfrm>
            <a:prstGeom prst="line">
              <a:avLst/>
            </a:prstGeom>
            <a:noFill/>
            <a:ln w="1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591" y="849"/>
              <a:ext cx="1209" cy="289"/>
            </a:xfrm>
            <a:custGeom>
              <a:avLst/>
              <a:gdLst>
                <a:gd name="T0" fmla="*/ 0 w 1209"/>
                <a:gd name="T1" fmla="*/ 289 h 289"/>
                <a:gd name="T2" fmla="*/ 0 w 1209"/>
                <a:gd name="T3" fmla="*/ 217 h 289"/>
                <a:gd name="T4" fmla="*/ 1209 w 1209"/>
                <a:gd name="T5" fmla="*/ 217 h 289"/>
                <a:gd name="T6" fmla="*/ 1209 w 1209"/>
                <a:gd name="T7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289">
                  <a:moveTo>
                    <a:pt x="0" y="289"/>
                  </a:moveTo>
                  <a:lnTo>
                    <a:pt x="0" y="217"/>
                  </a:lnTo>
                  <a:lnTo>
                    <a:pt x="1209" y="217"/>
                  </a:lnTo>
                  <a:lnTo>
                    <a:pt x="1209" y="0"/>
                  </a:lnTo>
                </a:path>
              </a:pathLst>
            </a:custGeom>
            <a:noFill/>
            <a:ln w="1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2282" y="273"/>
              <a:ext cx="1037" cy="576"/>
              <a:chOff x="2282" y="273"/>
              <a:chExt cx="1037" cy="576"/>
            </a:xfrm>
          </p:grpSpPr>
          <p:sp>
            <p:nvSpPr>
              <p:cNvPr id="1054" name="Freeform 9"/>
              <p:cNvSpPr>
                <a:spLocks/>
              </p:cNvSpPr>
              <p:nvPr/>
            </p:nvSpPr>
            <p:spPr bwMode="auto">
              <a:xfrm>
                <a:off x="2282" y="273"/>
                <a:ext cx="1037" cy="576"/>
              </a:xfrm>
              <a:custGeom>
                <a:avLst/>
                <a:gdLst>
                  <a:gd name="T0" fmla="*/ 800 w 8640"/>
                  <a:gd name="T1" fmla="*/ 0 h 4803"/>
                  <a:gd name="T2" fmla="*/ 0 w 8640"/>
                  <a:gd name="T3" fmla="*/ 800 h 4803"/>
                  <a:gd name="T4" fmla="*/ 0 w 8640"/>
                  <a:gd name="T5" fmla="*/ 4003 h 4803"/>
                  <a:gd name="T6" fmla="*/ 800 w 8640"/>
                  <a:gd name="T7" fmla="*/ 4803 h 4803"/>
                  <a:gd name="T8" fmla="*/ 7839 w 8640"/>
                  <a:gd name="T9" fmla="*/ 4803 h 4803"/>
                  <a:gd name="T10" fmla="*/ 8640 w 8640"/>
                  <a:gd name="T11" fmla="*/ 4003 h 4803"/>
                  <a:gd name="T12" fmla="*/ 8640 w 8640"/>
                  <a:gd name="T13" fmla="*/ 800 h 4803"/>
                  <a:gd name="T14" fmla="*/ 7839 w 8640"/>
                  <a:gd name="T15" fmla="*/ 0 h 4803"/>
                  <a:gd name="T16" fmla="*/ 800 w 8640"/>
                  <a:gd name="T17" fmla="*/ 0 h 4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40" h="4803">
                    <a:moveTo>
                      <a:pt x="800" y="0"/>
                    </a:moveTo>
                    <a:cubicBezTo>
                      <a:pt x="358" y="0"/>
                      <a:pt x="0" y="358"/>
                      <a:pt x="0" y="800"/>
                    </a:cubicBezTo>
                    <a:lnTo>
                      <a:pt x="0" y="4003"/>
                    </a:lnTo>
                    <a:cubicBezTo>
                      <a:pt x="0" y="4445"/>
                      <a:pt x="358" y="4803"/>
                      <a:pt x="800" y="4803"/>
                    </a:cubicBezTo>
                    <a:lnTo>
                      <a:pt x="7839" y="4803"/>
                    </a:lnTo>
                    <a:cubicBezTo>
                      <a:pt x="8281" y="4803"/>
                      <a:pt x="8640" y="4445"/>
                      <a:pt x="8640" y="4003"/>
                    </a:cubicBezTo>
                    <a:lnTo>
                      <a:pt x="8640" y="800"/>
                    </a:lnTo>
                    <a:cubicBezTo>
                      <a:pt x="8640" y="358"/>
                      <a:pt x="8281" y="0"/>
                      <a:pt x="7839" y="0"/>
                    </a:cubicBezTo>
                    <a:lnTo>
                      <a:pt x="800" y="0"/>
                    </a:lnTo>
                    <a:close/>
                  </a:path>
                </a:pathLst>
              </a:custGeom>
              <a:solidFill>
                <a:srgbClr val="99CC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" name="Freeform 10"/>
              <p:cNvSpPr>
                <a:spLocks/>
              </p:cNvSpPr>
              <p:nvPr/>
            </p:nvSpPr>
            <p:spPr bwMode="auto">
              <a:xfrm>
                <a:off x="2282" y="273"/>
                <a:ext cx="1037" cy="576"/>
              </a:xfrm>
              <a:custGeom>
                <a:avLst/>
                <a:gdLst>
                  <a:gd name="T0" fmla="*/ 800 w 8640"/>
                  <a:gd name="T1" fmla="*/ 0 h 4803"/>
                  <a:gd name="T2" fmla="*/ 0 w 8640"/>
                  <a:gd name="T3" fmla="*/ 800 h 4803"/>
                  <a:gd name="T4" fmla="*/ 0 w 8640"/>
                  <a:gd name="T5" fmla="*/ 4003 h 4803"/>
                  <a:gd name="T6" fmla="*/ 800 w 8640"/>
                  <a:gd name="T7" fmla="*/ 4803 h 4803"/>
                  <a:gd name="T8" fmla="*/ 7839 w 8640"/>
                  <a:gd name="T9" fmla="*/ 4803 h 4803"/>
                  <a:gd name="T10" fmla="*/ 8640 w 8640"/>
                  <a:gd name="T11" fmla="*/ 4003 h 4803"/>
                  <a:gd name="T12" fmla="*/ 8640 w 8640"/>
                  <a:gd name="T13" fmla="*/ 800 h 4803"/>
                  <a:gd name="T14" fmla="*/ 7839 w 8640"/>
                  <a:gd name="T15" fmla="*/ 0 h 4803"/>
                  <a:gd name="T16" fmla="*/ 800 w 8640"/>
                  <a:gd name="T17" fmla="*/ 0 h 4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40" h="4803">
                    <a:moveTo>
                      <a:pt x="800" y="0"/>
                    </a:moveTo>
                    <a:cubicBezTo>
                      <a:pt x="358" y="0"/>
                      <a:pt x="0" y="358"/>
                      <a:pt x="0" y="800"/>
                    </a:cubicBezTo>
                    <a:lnTo>
                      <a:pt x="0" y="4003"/>
                    </a:lnTo>
                    <a:cubicBezTo>
                      <a:pt x="0" y="4445"/>
                      <a:pt x="358" y="4803"/>
                      <a:pt x="800" y="4803"/>
                    </a:cubicBezTo>
                    <a:lnTo>
                      <a:pt x="7839" y="4803"/>
                    </a:lnTo>
                    <a:cubicBezTo>
                      <a:pt x="8281" y="4803"/>
                      <a:pt x="8640" y="4445"/>
                      <a:pt x="8640" y="4003"/>
                    </a:cubicBezTo>
                    <a:lnTo>
                      <a:pt x="8640" y="800"/>
                    </a:lnTo>
                    <a:cubicBezTo>
                      <a:pt x="8640" y="358"/>
                      <a:pt x="8281" y="0"/>
                      <a:pt x="7839" y="0"/>
                    </a:cubicBezTo>
                    <a:lnTo>
                      <a:pt x="800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448" y="315"/>
              <a:ext cx="75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Доходы всего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3153" y="315"/>
              <a:ext cx="7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2407" y="452"/>
              <a:ext cx="33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5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5020,0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738" y="452"/>
              <a:ext cx="7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768" y="452"/>
              <a:ext cx="47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194" y="452"/>
              <a:ext cx="7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801" y="589"/>
              <a:ext cx="6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668" y="703"/>
              <a:ext cx="30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100 %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932" y="703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23"/>
            <p:cNvGrpSpPr>
              <a:grpSpLocks/>
            </p:cNvGrpSpPr>
            <p:nvPr/>
          </p:nvGrpSpPr>
          <p:grpSpPr bwMode="auto">
            <a:xfrm>
              <a:off x="1072" y="1138"/>
              <a:ext cx="1037" cy="576"/>
              <a:chOff x="1072" y="1138"/>
              <a:chExt cx="1037" cy="576"/>
            </a:xfrm>
          </p:grpSpPr>
          <p:sp>
            <p:nvSpPr>
              <p:cNvPr id="1052" name="Freeform 21"/>
              <p:cNvSpPr>
                <a:spLocks/>
              </p:cNvSpPr>
              <p:nvPr/>
            </p:nvSpPr>
            <p:spPr bwMode="auto">
              <a:xfrm>
                <a:off x="1072" y="1138"/>
                <a:ext cx="1037" cy="576"/>
              </a:xfrm>
              <a:custGeom>
                <a:avLst/>
                <a:gdLst>
                  <a:gd name="T0" fmla="*/ 1601 w 17280"/>
                  <a:gd name="T1" fmla="*/ 0 h 9607"/>
                  <a:gd name="T2" fmla="*/ 0 w 17280"/>
                  <a:gd name="T3" fmla="*/ 1602 h 9607"/>
                  <a:gd name="T4" fmla="*/ 0 w 17280"/>
                  <a:gd name="T5" fmla="*/ 8006 h 9607"/>
                  <a:gd name="T6" fmla="*/ 1601 w 17280"/>
                  <a:gd name="T7" fmla="*/ 9607 h 9607"/>
                  <a:gd name="T8" fmla="*/ 15679 w 17280"/>
                  <a:gd name="T9" fmla="*/ 9607 h 9607"/>
                  <a:gd name="T10" fmla="*/ 17280 w 17280"/>
                  <a:gd name="T11" fmla="*/ 8006 h 9607"/>
                  <a:gd name="T12" fmla="*/ 17280 w 17280"/>
                  <a:gd name="T13" fmla="*/ 1602 h 9607"/>
                  <a:gd name="T14" fmla="*/ 15679 w 17280"/>
                  <a:gd name="T15" fmla="*/ 0 h 9607"/>
                  <a:gd name="T16" fmla="*/ 1601 w 17280"/>
                  <a:gd name="T17" fmla="*/ 0 h 9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280" h="9607">
                    <a:moveTo>
                      <a:pt x="1601" y="0"/>
                    </a:moveTo>
                    <a:cubicBezTo>
                      <a:pt x="717" y="0"/>
                      <a:pt x="0" y="717"/>
                      <a:pt x="0" y="1602"/>
                    </a:cubicBezTo>
                    <a:lnTo>
                      <a:pt x="0" y="8006"/>
                    </a:lnTo>
                    <a:cubicBezTo>
                      <a:pt x="0" y="8890"/>
                      <a:pt x="717" y="9607"/>
                      <a:pt x="1601" y="9607"/>
                    </a:cubicBezTo>
                    <a:lnTo>
                      <a:pt x="15679" y="9607"/>
                    </a:lnTo>
                    <a:cubicBezTo>
                      <a:pt x="16563" y="9607"/>
                      <a:pt x="17280" y="8890"/>
                      <a:pt x="17280" y="8006"/>
                    </a:cubicBezTo>
                    <a:lnTo>
                      <a:pt x="17280" y="1602"/>
                    </a:lnTo>
                    <a:cubicBezTo>
                      <a:pt x="17280" y="717"/>
                      <a:pt x="16563" y="0"/>
                      <a:pt x="15679" y="0"/>
                    </a:cubicBezTo>
                    <a:lnTo>
                      <a:pt x="1601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auto">
              <a:xfrm>
                <a:off x="1072" y="1138"/>
                <a:ext cx="1037" cy="576"/>
              </a:xfrm>
              <a:custGeom>
                <a:avLst/>
                <a:gdLst>
                  <a:gd name="T0" fmla="*/ 1601 w 17280"/>
                  <a:gd name="T1" fmla="*/ 0 h 9607"/>
                  <a:gd name="T2" fmla="*/ 0 w 17280"/>
                  <a:gd name="T3" fmla="*/ 1602 h 9607"/>
                  <a:gd name="T4" fmla="*/ 0 w 17280"/>
                  <a:gd name="T5" fmla="*/ 8006 h 9607"/>
                  <a:gd name="T6" fmla="*/ 1601 w 17280"/>
                  <a:gd name="T7" fmla="*/ 9607 h 9607"/>
                  <a:gd name="T8" fmla="*/ 15679 w 17280"/>
                  <a:gd name="T9" fmla="*/ 9607 h 9607"/>
                  <a:gd name="T10" fmla="*/ 17280 w 17280"/>
                  <a:gd name="T11" fmla="*/ 8006 h 9607"/>
                  <a:gd name="T12" fmla="*/ 17280 w 17280"/>
                  <a:gd name="T13" fmla="*/ 1602 h 9607"/>
                  <a:gd name="T14" fmla="*/ 15679 w 17280"/>
                  <a:gd name="T15" fmla="*/ 0 h 9607"/>
                  <a:gd name="T16" fmla="*/ 1601 w 17280"/>
                  <a:gd name="T17" fmla="*/ 0 h 9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280" h="9607">
                    <a:moveTo>
                      <a:pt x="1601" y="0"/>
                    </a:moveTo>
                    <a:cubicBezTo>
                      <a:pt x="717" y="0"/>
                      <a:pt x="0" y="717"/>
                      <a:pt x="0" y="1602"/>
                    </a:cubicBezTo>
                    <a:lnTo>
                      <a:pt x="0" y="8006"/>
                    </a:lnTo>
                    <a:cubicBezTo>
                      <a:pt x="0" y="8890"/>
                      <a:pt x="717" y="9607"/>
                      <a:pt x="1601" y="9607"/>
                    </a:cubicBezTo>
                    <a:lnTo>
                      <a:pt x="15679" y="9607"/>
                    </a:lnTo>
                    <a:cubicBezTo>
                      <a:pt x="16563" y="9607"/>
                      <a:pt x="17280" y="8890"/>
                      <a:pt x="17280" y="8006"/>
                    </a:cubicBezTo>
                    <a:lnTo>
                      <a:pt x="17280" y="1602"/>
                    </a:lnTo>
                    <a:cubicBezTo>
                      <a:pt x="17280" y="717"/>
                      <a:pt x="16563" y="0"/>
                      <a:pt x="15679" y="0"/>
                    </a:cubicBezTo>
                    <a:lnTo>
                      <a:pt x="1601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1107" y="1234"/>
              <a:ext cx="100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Безвозмездные поступления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2074" y="1234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1328" y="1326"/>
              <a:ext cx="24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0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3436,4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1569" y="1326"/>
              <a:ext cx="31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853" y="1326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1591" y="1419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1447" y="1512"/>
              <a:ext cx="1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68,5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1615" y="1512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1639" y="1512"/>
              <a:ext cx="13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1735" y="1512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" name="Group 36"/>
            <p:cNvGrpSpPr>
              <a:grpSpLocks/>
            </p:cNvGrpSpPr>
            <p:nvPr/>
          </p:nvGrpSpPr>
          <p:grpSpPr bwMode="auto">
            <a:xfrm>
              <a:off x="2282" y="1138"/>
              <a:ext cx="1037" cy="576"/>
              <a:chOff x="2282" y="1138"/>
              <a:chExt cx="1037" cy="576"/>
            </a:xfrm>
          </p:grpSpPr>
          <p:sp>
            <p:nvSpPr>
              <p:cNvPr id="1050" name="Freeform 34"/>
              <p:cNvSpPr>
                <a:spLocks/>
              </p:cNvSpPr>
              <p:nvPr/>
            </p:nvSpPr>
            <p:spPr bwMode="auto">
              <a:xfrm>
                <a:off x="2282" y="1138"/>
                <a:ext cx="1037" cy="576"/>
              </a:xfrm>
              <a:custGeom>
                <a:avLst/>
                <a:gdLst>
                  <a:gd name="T0" fmla="*/ 800 w 8640"/>
                  <a:gd name="T1" fmla="*/ 0 h 4804"/>
                  <a:gd name="T2" fmla="*/ 0 w 8640"/>
                  <a:gd name="T3" fmla="*/ 801 h 4804"/>
                  <a:gd name="T4" fmla="*/ 0 w 8640"/>
                  <a:gd name="T5" fmla="*/ 4003 h 4804"/>
                  <a:gd name="T6" fmla="*/ 800 w 8640"/>
                  <a:gd name="T7" fmla="*/ 4804 h 4804"/>
                  <a:gd name="T8" fmla="*/ 7839 w 8640"/>
                  <a:gd name="T9" fmla="*/ 4804 h 4804"/>
                  <a:gd name="T10" fmla="*/ 8640 w 8640"/>
                  <a:gd name="T11" fmla="*/ 4003 h 4804"/>
                  <a:gd name="T12" fmla="*/ 8640 w 8640"/>
                  <a:gd name="T13" fmla="*/ 801 h 4804"/>
                  <a:gd name="T14" fmla="*/ 7839 w 8640"/>
                  <a:gd name="T15" fmla="*/ 0 h 4804"/>
                  <a:gd name="T16" fmla="*/ 800 w 8640"/>
                  <a:gd name="T17" fmla="*/ 0 h 4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40" h="4804">
                    <a:moveTo>
                      <a:pt x="800" y="0"/>
                    </a:moveTo>
                    <a:cubicBezTo>
                      <a:pt x="358" y="0"/>
                      <a:pt x="0" y="359"/>
                      <a:pt x="0" y="801"/>
                    </a:cubicBezTo>
                    <a:lnTo>
                      <a:pt x="0" y="4003"/>
                    </a:lnTo>
                    <a:cubicBezTo>
                      <a:pt x="0" y="4445"/>
                      <a:pt x="358" y="4804"/>
                      <a:pt x="800" y="4804"/>
                    </a:cubicBezTo>
                    <a:lnTo>
                      <a:pt x="7839" y="4804"/>
                    </a:lnTo>
                    <a:cubicBezTo>
                      <a:pt x="8281" y="4804"/>
                      <a:pt x="8640" y="4445"/>
                      <a:pt x="8640" y="4003"/>
                    </a:cubicBezTo>
                    <a:lnTo>
                      <a:pt x="8640" y="801"/>
                    </a:lnTo>
                    <a:cubicBezTo>
                      <a:pt x="8640" y="359"/>
                      <a:pt x="8281" y="0"/>
                      <a:pt x="7839" y="0"/>
                    </a:cubicBezTo>
                    <a:lnTo>
                      <a:pt x="800" y="0"/>
                    </a:lnTo>
                    <a:close/>
                  </a:path>
                </a:pathLst>
              </a:cu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1" name="Freeform 35"/>
              <p:cNvSpPr>
                <a:spLocks/>
              </p:cNvSpPr>
              <p:nvPr/>
            </p:nvSpPr>
            <p:spPr bwMode="auto">
              <a:xfrm>
                <a:off x="2282" y="1138"/>
                <a:ext cx="1037" cy="576"/>
              </a:xfrm>
              <a:custGeom>
                <a:avLst/>
                <a:gdLst>
                  <a:gd name="T0" fmla="*/ 800 w 8640"/>
                  <a:gd name="T1" fmla="*/ 0 h 4804"/>
                  <a:gd name="T2" fmla="*/ 0 w 8640"/>
                  <a:gd name="T3" fmla="*/ 801 h 4804"/>
                  <a:gd name="T4" fmla="*/ 0 w 8640"/>
                  <a:gd name="T5" fmla="*/ 4003 h 4804"/>
                  <a:gd name="T6" fmla="*/ 800 w 8640"/>
                  <a:gd name="T7" fmla="*/ 4804 h 4804"/>
                  <a:gd name="T8" fmla="*/ 7839 w 8640"/>
                  <a:gd name="T9" fmla="*/ 4804 h 4804"/>
                  <a:gd name="T10" fmla="*/ 8640 w 8640"/>
                  <a:gd name="T11" fmla="*/ 4003 h 4804"/>
                  <a:gd name="T12" fmla="*/ 8640 w 8640"/>
                  <a:gd name="T13" fmla="*/ 801 h 4804"/>
                  <a:gd name="T14" fmla="*/ 7839 w 8640"/>
                  <a:gd name="T15" fmla="*/ 0 h 4804"/>
                  <a:gd name="T16" fmla="*/ 800 w 8640"/>
                  <a:gd name="T17" fmla="*/ 0 h 4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40" h="4804">
                    <a:moveTo>
                      <a:pt x="800" y="0"/>
                    </a:moveTo>
                    <a:cubicBezTo>
                      <a:pt x="358" y="0"/>
                      <a:pt x="0" y="359"/>
                      <a:pt x="0" y="801"/>
                    </a:cubicBezTo>
                    <a:lnTo>
                      <a:pt x="0" y="4003"/>
                    </a:lnTo>
                    <a:cubicBezTo>
                      <a:pt x="0" y="4445"/>
                      <a:pt x="358" y="4804"/>
                      <a:pt x="800" y="4804"/>
                    </a:cubicBezTo>
                    <a:lnTo>
                      <a:pt x="7839" y="4804"/>
                    </a:lnTo>
                    <a:cubicBezTo>
                      <a:pt x="8281" y="4804"/>
                      <a:pt x="8640" y="4445"/>
                      <a:pt x="8640" y="4003"/>
                    </a:cubicBezTo>
                    <a:lnTo>
                      <a:pt x="8640" y="801"/>
                    </a:lnTo>
                    <a:cubicBezTo>
                      <a:pt x="8640" y="359"/>
                      <a:pt x="8281" y="0"/>
                      <a:pt x="7839" y="0"/>
                    </a:cubicBezTo>
                    <a:lnTo>
                      <a:pt x="800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2476" y="1188"/>
              <a:ext cx="67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Налоговые доходы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8"/>
            <p:cNvSpPr>
              <a:spLocks noChangeArrowheads="1"/>
            </p:cNvSpPr>
            <p:nvPr/>
          </p:nvSpPr>
          <p:spPr bwMode="auto">
            <a:xfrm>
              <a:off x="3124" y="1188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9"/>
            <p:cNvSpPr>
              <a:spLocks noChangeArrowheads="1"/>
            </p:cNvSpPr>
            <p:nvPr/>
          </p:nvSpPr>
          <p:spPr bwMode="auto">
            <a:xfrm>
              <a:off x="2528" y="1280"/>
              <a:ext cx="24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0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1486,1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" name="Rectangle 40"/>
            <p:cNvSpPr>
              <a:spLocks noChangeArrowheads="1"/>
            </p:cNvSpPr>
            <p:nvPr/>
          </p:nvSpPr>
          <p:spPr bwMode="auto">
            <a:xfrm>
              <a:off x="2769" y="1280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41"/>
            <p:cNvSpPr>
              <a:spLocks noChangeArrowheads="1"/>
            </p:cNvSpPr>
            <p:nvPr/>
          </p:nvSpPr>
          <p:spPr bwMode="auto">
            <a:xfrm>
              <a:off x="2789" y="1280"/>
              <a:ext cx="31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42"/>
            <p:cNvSpPr>
              <a:spLocks noChangeArrowheads="1"/>
            </p:cNvSpPr>
            <p:nvPr/>
          </p:nvSpPr>
          <p:spPr bwMode="auto">
            <a:xfrm>
              <a:off x="3073" y="1280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43"/>
            <p:cNvSpPr>
              <a:spLocks noChangeArrowheads="1"/>
            </p:cNvSpPr>
            <p:nvPr/>
          </p:nvSpPr>
          <p:spPr bwMode="auto">
            <a:xfrm>
              <a:off x="2801" y="1373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44"/>
            <p:cNvSpPr>
              <a:spLocks noChangeArrowheads="1"/>
            </p:cNvSpPr>
            <p:nvPr/>
          </p:nvSpPr>
          <p:spPr bwMode="auto">
            <a:xfrm>
              <a:off x="2801" y="1465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45"/>
            <p:cNvSpPr>
              <a:spLocks noChangeArrowheads="1"/>
            </p:cNvSpPr>
            <p:nvPr/>
          </p:nvSpPr>
          <p:spPr bwMode="auto">
            <a:xfrm>
              <a:off x="2668" y="155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46"/>
            <p:cNvSpPr>
              <a:spLocks noChangeArrowheads="1"/>
            </p:cNvSpPr>
            <p:nvPr/>
          </p:nvSpPr>
          <p:spPr bwMode="auto">
            <a:xfrm>
              <a:off x="2836" y="1558"/>
              <a:ext cx="26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29,6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%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7"/>
            <p:cNvSpPr>
              <a:spLocks noChangeArrowheads="1"/>
            </p:cNvSpPr>
            <p:nvPr/>
          </p:nvSpPr>
          <p:spPr bwMode="auto">
            <a:xfrm>
              <a:off x="2932" y="1558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5" name="Group 50"/>
            <p:cNvGrpSpPr>
              <a:grpSpLocks/>
            </p:cNvGrpSpPr>
            <p:nvPr/>
          </p:nvGrpSpPr>
          <p:grpSpPr bwMode="auto">
            <a:xfrm>
              <a:off x="3491" y="1138"/>
              <a:ext cx="1037" cy="576"/>
              <a:chOff x="3491" y="1138"/>
              <a:chExt cx="1037" cy="576"/>
            </a:xfrm>
          </p:grpSpPr>
          <p:sp>
            <p:nvSpPr>
              <p:cNvPr id="1048" name="Freeform 48"/>
              <p:cNvSpPr>
                <a:spLocks/>
              </p:cNvSpPr>
              <p:nvPr/>
            </p:nvSpPr>
            <p:spPr bwMode="auto">
              <a:xfrm>
                <a:off x="3491" y="1138"/>
                <a:ext cx="1037" cy="576"/>
              </a:xfrm>
              <a:custGeom>
                <a:avLst/>
                <a:gdLst>
                  <a:gd name="T0" fmla="*/ 800 w 8640"/>
                  <a:gd name="T1" fmla="*/ 0 h 4804"/>
                  <a:gd name="T2" fmla="*/ 0 w 8640"/>
                  <a:gd name="T3" fmla="*/ 801 h 4804"/>
                  <a:gd name="T4" fmla="*/ 0 w 8640"/>
                  <a:gd name="T5" fmla="*/ 4003 h 4804"/>
                  <a:gd name="T6" fmla="*/ 800 w 8640"/>
                  <a:gd name="T7" fmla="*/ 4804 h 4804"/>
                  <a:gd name="T8" fmla="*/ 7839 w 8640"/>
                  <a:gd name="T9" fmla="*/ 4804 h 4804"/>
                  <a:gd name="T10" fmla="*/ 8640 w 8640"/>
                  <a:gd name="T11" fmla="*/ 4003 h 4804"/>
                  <a:gd name="T12" fmla="*/ 8640 w 8640"/>
                  <a:gd name="T13" fmla="*/ 801 h 4804"/>
                  <a:gd name="T14" fmla="*/ 7839 w 8640"/>
                  <a:gd name="T15" fmla="*/ 0 h 4804"/>
                  <a:gd name="T16" fmla="*/ 800 w 8640"/>
                  <a:gd name="T17" fmla="*/ 0 h 4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40" h="4804">
                    <a:moveTo>
                      <a:pt x="800" y="0"/>
                    </a:moveTo>
                    <a:cubicBezTo>
                      <a:pt x="358" y="0"/>
                      <a:pt x="0" y="359"/>
                      <a:pt x="0" y="801"/>
                    </a:cubicBezTo>
                    <a:lnTo>
                      <a:pt x="0" y="4003"/>
                    </a:lnTo>
                    <a:cubicBezTo>
                      <a:pt x="0" y="4445"/>
                      <a:pt x="358" y="4804"/>
                      <a:pt x="800" y="4804"/>
                    </a:cubicBezTo>
                    <a:lnTo>
                      <a:pt x="7839" y="4804"/>
                    </a:lnTo>
                    <a:cubicBezTo>
                      <a:pt x="8281" y="4804"/>
                      <a:pt x="8640" y="4445"/>
                      <a:pt x="8640" y="4003"/>
                    </a:cubicBezTo>
                    <a:lnTo>
                      <a:pt x="8640" y="801"/>
                    </a:lnTo>
                    <a:cubicBezTo>
                      <a:pt x="8640" y="359"/>
                      <a:pt x="8281" y="0"/>
                      <a:pt x="7839" y="0"/>
                    </a:cubicBezTo>
                    <a:lnTo>
                      <a:pt x="800" y="0"/>
                    </a:lnTo>
                    <a:close/>
                  </a:path>
                </a:pathLst>
              </a:custGeom>
              <a:solidFill>
                <a:srgbClr val="80008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9" name="Freeform 49"/>
              <p:cNvSpPr>
                <a:spLocks/>
              </p:cNvSpPr>
              <p:nvPr/>
            </p:nvSpPr>
            <p:spPr bwMode="auto">
              <a:xfrm>
                <a:off x="3491" y="1138"/>
                <a:ext cx="1037" cy="576"/>
              </a:xfrm>
              <a:custGeom>
                <a:avLst/>
                <a:gdLst>
                  <a:gd name="T0" fmla="*/ 800 w 8640"/>
                  <a:gd name="T1" fmla="*/ 0 h 4804"/>
                  <a:gd name="T2" fmla="*/ 0 w 8640"/>
                  <a:gd name="T3" fmla="*/ 801 h 4804"/>
                  <a:gd name="T4" fmla="*/ 0 w 8640"/>
                  <a:gd name="T5" fmla="*/ 4003 h 4804"/>
                  <a:gd name="T6" fmla="*/ 800 w 8640"/>
                  <a:gd name="T7" fmla="*/ 4804 h 4804"/>
                  <a:gd name="T8" fmla="*/ 7839 w 8640"/>
                  <a:gd name="T9" fmla="*/ 4804 h 4804"/>
                  <a:gd name="T10" fmla="*/ 8640 w 8640"/>
                  <a:gd name="T11" fmla="*/ 4003 h 4804"/>
                  <a:gd name="T12" fmla="*/ 8640 w 8640"/>
                  <a:gd name="T13" fmla="*/ 801 h 4804"/>
                  <a:gd name="T14" fmla="*/ 7839 w 8640"/>
                  <a:gd name="T15" fmla="*/ 0 h 4804"/>
                  <a:gd name="T16" fmla="*/ 800 w 8640"/>
                  <a:gd name="T17" fmla="*/ 0 h 4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40" h="4804">
                    <a:moveTo>
                      <a:pt x="800" y="0"/>
                    </a:moveTo>
                    <a:cubicBezTo>
                      <a:pt x="358" y="0"/>
                      <a:pt x="0" y="359"/>
                      <a:pt x="0" y="801"/>
                    </a:cubicBezTo>
                    <a:lnTo>
                      <a:pt x="0" y="4003"/>
                    </a:lnTo>
                    <a:cubicBezTo>
                      <a:pt x="0" y="4445"/>
                      <a:pt x="358" y="4804"/>
                      <a:pt x="800" y="4804"/>
                    </a:cubicBezTo>
                    <a:lnTo>
                      <a:pt x="7839" y="4804"/>
                    </a:lnTo>
                    <a:cubicBezTo>
                      <a:pt x="8281" y="4804"/>
                      <a:pt x="8640" y="4445"/>
                      <a:pt x="8640" y="4003"/>
                    </a:cubicBezTo>
                    <a:lnTo>
                      <a:pt x="8640" y="801"/>
                    </a:lnTo>
                    <a:cubicBezTo>
                      <a:pt x="8640" y="359"/>
                      <a:pt x="8281" y="0"/>
                      <a:pt x="7839" y="0"/>
                    </a:cubicBezTo>
                    <a:lnTo>
                      <a:pt x="800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36" name="Rectangle 51"/>
            <p:cNvSpPr>
              <a:spLocks noChangeArrowheads="1"/>
            </p:cNvSpPr>
            <p:nvPr/>
          </p:nvSpPr>
          <p:spPr bwMode="auto">
            <a:xfrm>
              <a:off x="3647" y="1188"/>
              <a:ext cx="75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Неналоговые доходы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52"/>
            <p:cNvSpPr>
              <a:spLocks noChangeArrowheads="1"/>
            </p:cNvSpPr>
            <p:nvPr/>
          </p:nvSpPr>
          <p:spPr bwMode="auto">
            <a:xfrm>
              <a:off x="4373" y="1188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53"/>
            <p:cNvSpPr>
              <a:spLocks noChangeArrowheads="1"/>
            </p:cNvSpPr>
            <p:nvPr/>
          </p:nvSpPr>
          <p:spPr bwMode="auto">
            <a:xfrm>
              <a:off x="3758" y="1280"/>
              <a:ext cx="1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000" dirty="0" smtClean="0">
                  <a:solidFill>
                    <a:srgbClr val="FFFFFF"/>
                  </a:solidFill>
                  <a:latin typeface="Times New Roman" pitchFamily="18" charset="0"/>
                  <a:cs typeface="Arial" pitchFamily="34" charset="0"/>
                </a:rPr>
                <a:t>97,5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54"/>
            <p:cNvSpPr>
              <a:spLocks noChangeArrowheads="1"/>
            </p:cNvSpPr>
            <p:nvPr/>
          </p:nvSpPr>
          <p:spPr bwMode="auto">
            <a:xfrm>
              <a:off x="3959" y="1280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55"/>
            <p:cNvSpPr>
              <a:spLocks noChangeArrowheads="1"/>
            </p:cNvSpPr>
            <p:nvPr/>
          </p:nvSpPr>
          <p:spPr bwMode="auto">
            <a:xfrm>
              <a:off x="3979" y="1280"/>
              <a:ext cx="15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тыс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56"/>
            <p:cNvSpPr>
              <a:spLocks noChangeArrowheads="1"/>
            </p:cNvSpPr>
            <p:nvPr/>
          </p:nvSpPr>
          <p:spPr bwMode="auto">
            <a:xfrm>
              <a:off x="4103" y="1280"/>
              <a:ext cx="191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.руб.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57"/>
            <p:cNvSpPr>
              <a:spLocks noChangeArrowheads="1"/>
            </p:cNvSpPr>
            <p:nvPr/>
          </p:nvSpPr>
          <p:spPr bwMode="auto">
            <a:xfrm>
              <a:off x="4263" y="1280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58"/>
            <p:cNvSpPr>
              <a:spLocks noChangeArrowheads="1"/>
            </p:cNvSpPr>
            <p:nvPr/>
          </p:nvSpPr>
          <p:spPr bwMode="auto">
            <a:xfrm>
              <a:off x="4011" y="1373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9"/>
            <p:cNvSpPr>
              <a:spLocks noChangeArrowheads="1"/>
            </p:cNvSpPr>
            <p:nvPr/>
          </p:nvSpPr>
          <p:spPr bwMode="auto">
            <a:xfrm>
              <a:off x="4011" y="1465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60"/>
            <p:cNvSpPr>
              <a:spLocks noChangeArrowheads="1"/>
            </p:cNvSpPr>
            <p:nvPr/>
          </p:nvSpPr>
          <p:spPr bwMode="auto">
            <a:xfrm>
              <a:off x="3902" y="1558"/>
              <a:ext cx="12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1,9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61"/>
            <p:cNvSpPr>
              <a:spLocks noChangeArrowheads="1"/>
            </p:cNvSpPr>
            <p:nvPr/>
          </p:nvSpPr>
          <p:spPr bwMode="auto">
            <a:xfrm>
              <a:off x="4022" y="1558"/>
              <a:ext cx="13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62"/>
            <p:cNvSpPr>
              <a:spLocks noChangeArrowheads="1"/>
            </p:cNvSpPr>
            <p:nvPr/>
          </p:nvSpPr>
          <p:spPr bwMode="auto">
            <a:xfrm>
              <a:off x="4118" y="1558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160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   </a:t>
            </a:r>
            <a:r>
              <a:rPr lang="ru-RU" b="1" i="1" dirty="0" smtClean="0">
                <a:cs typeface="Aharoni" pitchFamily="2" charset="-79"/>
              </a:rPr>
              <a:t>Расходы на 2023 год</a:t>
            </a:r>
            <a:endParaRPr lang="ru-RU" b="1" i="1" dirty="0">
              <a:cs typeface="Aharoni" pitchFamily="2" charset="-79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15901" y="1393825"/>
            <a:ext cx="8496300" cy="5140325"/>
            <a:chOff x="136" y="878"/>
            <a:chExt cx="5352" cy="3238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6" y="878"/>
              <a:ext cx="5352" cy="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264" y="40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 flipV="1">
              <a:off x="2157" y="1952"/>
              <a:ext cx="265" cy="267"/>
            </a:xfrm>
            <a:prstGeom prst="line">
              <a:avLst/>
            </a:prstGeom>
            <a:noFill/>
            <a:ln w="17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1513" y="1303"/>
              <a:ext cx="753" cy="759"/>
              <a:chOff x="1513" y="1303"/>
              <a:chExt cx="753" cy="759"/>
            </a:xfrm>
          </p:grpSpPr>
          <p:sp>
            <p:nvSpPr>
              <p:cNvPr id="2160" name="Oval 7"/>
              <p:cNvSpPr>
                <a:spLocks noChangeArrowheads="1"/>
              </p:cNvSpPr>
              <p:nvPr/>
            </p:nvSpPr>
            <p:spPr bwMode="auto">
              <a:xfrm>
                <a:off x="1513" y="1303"/>
                <a:ext cx="753" cy="759"/>
              </a:xfrm>
              <a:prstGeom prst="ellipse">
                <a:avLst/>
              </a:pr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161" name="Oval 8"/>
              <p:cNvSpPr>
                <a:spLocks noChangeArrowheads="1"/>
              </p:cNvSpPr>
              <p:nvPr/>
            </p:nvSpPr>
            <p:spPr bwMode="auto">
              <a:xfrm>
                <a:off x="1513" y="1303"/>
                <a:ext cx="753" cy="759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631" y="1432"/>
              <a:ext cx="61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Физическая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654" y="1536"/>
              <a:ext cx="57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культура и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766" y="1639"/>
              <a:ext cx="30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спорт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015" y="1639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774" y="1743"/>
              <a:ext cx="20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100" dirty="0" smtClean="0">
                  <a:solidFill>
                    <a:srgbClr val="FFFFFF"/>
                  </a:solidFill>
                  <a:latin typeface="Times New Roman" pitchFamily="18" charset="0"/>
                  <a:cs typeface="Arial" pitchFamily="34" charset="0"/>
                </a:rPr>
                <a:t>211,9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826" y="1743"/>
              <a:ext cx="2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1734" y="1850"/>
              <a:ext cx="3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047" y="1838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H="1">
              <a:off x="1937" y="2487"/>
              <a:ext cx="375" cy="1"/>
            </a:xfrm>
            <a:prstGeom prst="line">
              <a:avLst/>
            </a:prstGeom>
            <a:noFill/>
            <a:ln w="17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1183" y="2108"/>
              <a:ext cx="753" cy="759"/>
              <a:chOff x="1183" y="2108"/>
              <a:chExt cx="753" cy="759"/>
            </a:xfrm>
          </p:grpSpPr>
          <p:sp>
            <p:nvSpPr>
              <p:cNvPr id="2158" name="Oval 19"/>
              <p:cNvSpPr>
                <a:spLocks noChangeArrowheads="1"/>
              </p:cNvSpPr>
              <p:nvPr/>
            </p:nvSpPr>
            <p:spPr bwMode="auto">
              <a:xfrm>
                <a:off x="1183" y="2108"/>
                <a:ext cx="753" cy="759"/>
              </a:xfrm>
              <a:prstGeom prst="ellipse">
                <a:avLst/>
              </a:prstGeom>
              <a:solidFill>
                <a:srgbClr val="33CCCC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9" name="Oval 20"/>
              <p:cNvSpPr>
                <a:spLocks noChangeArrowheads="1"/>
              </p:cNvSpPr>
              <p:nvPr/>
            </p:nvSpPr>
            <p:spPr bwMode="auto">
              <a:xfrm>
                <a:off x="1183" y="2108"/>
                <a:ext cx="753" cy="759"/>
              </a:xfrm>
              <a:prstGeom prst="ellipse">
                <a:avLst/>
              </a:prstGeom>
              <a:noFill/>
              <a:ln w="6" cap="rnd">
                <a:solidFill>
                  <a:srgbClr val="33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1298" y="2237"/>
              <a:ext cx="6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Социальная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1355" y="2340"/>
              <a:ext cx="47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политика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1763" y="2340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1560" y="2444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1443" y="2548"/>
              <a:ext cx="20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178,5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1676" y="2548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403" y="2655"/>
              <a:ext cx="3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1716" y="2643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 flipH="1">
              <a:off x="2157" y="2756"/>
              <a:ext cx="265" cy="267"/>
            </a:xfrm>
            <a:prstGeom prst="line">
              <a:avLst/>
            </a:prstGeom>
            <a:noFill/>
            <a:ln w="17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1514" y="2913"/>
              <a:ext cx="752" cy="759"/>
              <a:chOff x="1514" y="2913"/>
              <a:chExt cx="752" cy="759"/>
            </a:xfrm>
          </p:grpSpPr>
          <p:sp>
            <p:nvSpPr>
              <p:cNvPr id="2156" name="Oval 31"/>
              <p:cNvSpPr>
                <a:spLocks noChangeArrowheads="1"/>
              </p:cNvSpPr>
              <p:nvPr/>
            </p:nvSpPr>
            <p:spPr bwMode="auto">
              <a:xfrm>
                <a:off x="1514" y="2913"/>
                <a:ext cx="752" cy="759"/>
              </a:xfrm>
              <a:prstGeom prst="ellipse">
                <a:avLst/>
              </a:prstGeom>
              <a:solidFill>
                <a:srgbClr val="FF66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Oval 32"/>
              <p:cNvSpPr>
                <a:spLocks noChangeArrowheads="1"/>
              </p:cNvSpPr>
              <p:nvPr/>
            </p:nvSpPr>
            <p:spPr bwMode="auto">
              <a:xfrm>
                <a:off x="1514" y="2913"/>
                <a:ext cx="752" cy="759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1644" y="3028"/>
              <a:ext cx="4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Культура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2055" y="3028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2081" y="3028"/>
              <a:ext cx="12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1685" y="3131"/>
              <a:ext cx="48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кинемато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" name="Rectangle 38"/>
            <p:cNvSpPr>
              <a:spLocks noChangeArrowheads="1"/>
            </p:cNvSpPr>
            <p:nvPr/>
          </p:nvSpPr>
          <p:spPr bwMode="auto">
            <a:xfrm>
              <a:off x="2097" y="3131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" name="Rectangle 39"/>
            <p:cNvSpPr>
              <a:spLocks noChangeArrowheads="1"/>
            </p:cNvSpPr>
            <p:nvPr/>
          </p:nvSpPr>
          <p:spPr bwMode="auto">
            <a:xfrm>
              <a:off x="1737" y="3235"/>
              <a:ext cx="32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графи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40"/>
            <p:cNvSpPr>
              <a:spLocks noChangeArrowheads="1"/>
            </p:cNvSpPr>
            <p:nvPr/>
          </p:nvSpPr>
          <p:spPr bwMode="auto">
            <a:xfrm>
              <a:off x="1998" y="3235"/>
              <a:ext cx="9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41"/>
            <p:cNvSpPr>
              <a:spLocks noChangeArrowheads="1"/>
            </p:cNvSpPr>
            <p:nvPr/>
          </p:nvSpPr>
          <p:spPr bwMode="auto">
            <a:xfrm>
              <a:off x="2045" y="3235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42"/>
            <p:cNvSpPr>
              <a:spLocks noChangeArrowheads="1"/>
            </p:cNvSpPr>
            <p:nvPr/>
          </p:nvSpPr>
          <p:spPr bwMode="auto">
            <a:xfrm>
              <a:off x="1891" y="3339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43"/>
            <p:cNvSpPr>
              <a:spLocks noChangeArrowheads="1"/>
            </p:cNvSpPr>
            <p:nvPr/>
          </p:nvSpPr>
          <p:spPr bwMode="auto">
            <a:xfrm>
              <a:off x="1648" y="3443"/>
              <a:ext cx="9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44"/>
            <p:cNvSpPr>
              <a:spLocks noChangeArrowheads="1"/>
            </p:cNvSpPr>
            <p:nvPr/>
          </p:nvSpPr>
          <p:spPr bwMode="auto">
            <a:xfrm>
              <a:off x="1700" y="3443"/>
              <a:ext cx="20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1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394,4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45"/>
            <p:cNvSpPr>
              <a:spLocks noChangeArrowheads="1"/>
            </p:cNvSpPr>
            <p:nvPr/>
          </p:nvSpPr>
          <p:spPr bwMode="auto">
            <a:xfrm>
              <a:off x="1931" y="3455"/>
              <a:ext cx="24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46"/>
            <p:cNvSpPr>
              <a:spLocks noChangeArrowheads="1"/>
            </p:cNvSpPr>
            <p:nvPr/>
          </p:nvSpPr>
          <p:spPr bwMode="auto">
            <a:xfrm>
              <a:off x="1835" y="3547"/>
              <a:ext cx="15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уб.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47"/>
            <p:cNvSpPr>
              <a:spLocks noChangeArrowheads="1"/>
            </p:cNvSpPr>
            <p:nvPr/>
          </p:nvSpPr>
          <p:spPr bwMode="auto">
            <a:xfrm>
              <a:off x="1946" y="3535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Line 48"/>
            <p:cNvSpPr>
              <a:spLocks noChangeShapeType="1"/>
            </p:cNvSpPr>
            <p:nvPr/>
          </p:nvSpPr>
          <p:spPr bwMode="auto">
            <a:xfrm>
              <a:off x="2688" y="2867"/>
              <a:ext cx="1" cy="378"/>
            </a:xfrm>
            <a:prstGeom prst="line">
              <a:avLst/>
            </a:prstGeom>
            <a:noFill/>
            <a:ln w="17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60" name="Group 51"/>
            <p:cNvGrpSpPr>
              <a:grpSpLocks/>
            </p:cNvGrpSpPr>
            <p:nvPr/>
          </p:nvGrpSpPr>
          <p:grpSpPr bwMode="auto">
            <a:xfrm>
              <a:off x="2312" y="3246"/>
              <a:ext cx="753" cy="759"/>
              <a:chOff x="2312" y="3246"/>
              <a:chExt cx="753" cy="759"/>
            </a:xfrm>
          </p:grpSpPr>
          <p:sp>
            <p:nvSpPr>
              <p:cNvPr id="2154" name="Oval 49"/>
              <p:cNvSpPr>
                <a:spLocks noChangeArrowheads="1"/>
              </p:cNvSpPr>
              <p:nvPr/>
            </p:nvSpPr>
            <p:spPr bwMode="auto">
              <a:xfrm>
                <a:off x="2312" y="3246"/>
                <a:ext cx="753" cy="75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155" name="Oval 50"/>
              <p:cNvSpPr>
                <a:spLocks noChangeArrowheads="1"/>
              </p:cNvSpPr>
              <p:nvPr/>
            </p:nvSpPr>
            <p:spPr bwMode="auto">
              <a:xfrm>
                <a:off x="2312" y="3246"/>
                <a:ext cx="753" cy="759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61" name="Rectangle 52"/>
            <p:cNvSpPr>
              <a:spLocks noChangeArrowheads="1"/>
            </p:cNvSpPr>
            <p:nvPr/>
          </p:nvSpPr>
          <p:spPr bwMode="auto">
            <a:xfrm>
              <a:off x="2471" y="3361"/>
              <a:ext cx="4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Жилищно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53"/>
            <p:cNvSpPr>
              <a:spLocks noChangeArrowheads="1"/>
            </p:cNvSpPr>
            <p:nvPr/>
          </p:nvSpPr>
          <p:spPr bwMode="auto">
            <a:xfrm>
              <a:off x="2878" y="3361"/>
              <a:ext cx="6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Rectangle 54"/>
            <p:cNvSpPr>
              <a:spLocks noChangeArrowheads="1"/>
            </p:cNvSpPr>
            <p:nvPr/>
          </p:nvSpPr>
          <p:spPr bwMode="auto">
            <a:xfrm>
              <a:off x="2488" y="3450"/>
              <a:ext cx="4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коммунал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55"/>
            <p:cNvSpPr>
              <a:spLocks noChangeArrowheads="1"/>
            </p:cNvSpPr>
            <p:nvPr/>
          </p:nvSpPr>
          <p:spPr bwMode="auto">
            <a:xfrm>
              <a:off x="2891" y="3450"/>
              <a:ext cx="6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Rectangle 56"/>
            <p:cNvSpPr>
              <a:spLocks noChangeArrowheads="1"/>
            </p:cNvSpPr>
            <p:nvPr/>
          </p:nvSpPr>
          <p:spPr bwMode="auto">
            <a:xfrm>
              <a:off x="2622" y="3539"/>
              <a:ext cx="19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ное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57"/>
            <p:cNvSpPr>
              <a:spLocks noChangeArrowheads="1"/>
            </p:cNvSpPr>
            <p:nvPr/>
          </p:nvSpPr>
          <p:spPr bwMode="auto">
            <a:xfrm>
              <a:off x="2491" y="3628"/>
              <a:ext cx="4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хозяйство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58"/>
            <p:cNvSpPr>
              <a:spLocks noChangeArrowheads="1"/>
            </p:cNvSpPr>
            <p:nvPr/>
          </p:nvSpPr>
          <p:spPr bwMode="auto">
            <a:xfrm>
              <a:off x="2886" y="3628"/>
              <a:ext cx="6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60"/>
            <p:cNvSpPr>
              <a:spLocks noChangeArrowheads="1"/>
            </p:cNvSpPr>
            <p:nvPr/>
          </p:nvSpPr>
          <p:spPr bwMode="auto">
            <a:xfrm>
              <a:off x="2623" y="3717"/>
              <a:ext cx="46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300,0тыс.руб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61"/>
            <p:cNvSpPr>
              <a:spLocks noChangeArrowheads="1"/>
            </p:cNvSpPr>
            <p:nvPr/>
          </p:nvSpPr>
          <p:spPr bwMode="auto">
            <a:xfrm>
              <a:off x="2425" y="3806"/>
              <a:ext cx="7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Rectangle 62"/>
            <p:cNvSpPr>
              <a:spLocks noChangeArrowheads="1"/>
            </p:cNvSpPr>
            <p:nvPr/>
          </p:nvSpPr>
          <p:spPr bwMode="auto">
            <a:xfrm>
              <a:off x="2451" y="3830"/>
              <a:ext cx="4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Line 63"/>
            <p:cNvSpPr>
              <a:spLocks noChangeShapeType="1"/>
            </p:cNvSpPr>
            <p:nvPr/>
          </p:nvSpPr>
          <p:spPr bwMode="auto">
            <a:xfrm>
              <a:off x="2955" y="2756"/>
              <a:ext cx="265" cy="267"/>
            </a:xfrm>
            <a:prstGeom prst="line">
              <a:avLst/>
            </a:prstGeom>
            <a:noFill/>
            <a:ln w="17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73" name="Group 66"/>
            <p:cNvGrpSpPr>
              <a:grpSpLocks/>
            </p:cNvGrpSpPr>
            <p:nvPr/>
          </p:nvGrpSpPr>
          <p:grpSpPr bwMode="auto">
            <a:xfrm>
              <a:off x="3110" y="2913"/>
              <a:ext cx="753" cy="759"/>
              <a:chOff x="3110" y="2913"/>
              <a:chExt cx="753" cy="759"/>
            </a:xfrm>
          </p:grpSpPr>
          <p:sp>
            <p:nvSpPr>
              <p:cNvPr id="2152" name="Oval 64"/>
              <p:cNvSpPr>
                <a:spLocks noChangeArrowheads="1"/>
              </p:cNvSpPr>
              <p:nvPr/>
            </p:nvSpPr>
            <p:spPr bwMode="auto">
              <a:xfrm>
                <a:off x="3110" y="2913"/>
                <a:ext cx="753" cy="759"/>
              </a:xfrm>
              <a:prstGeom prst="ellipse">
                <a:avLst/>
              </a:prstGeom>
              <a:solidFill>
                <a:srgbClr val="00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Oval 65"/>
              <p:cNvSpPr>
                <a:spLocks noChangeArrowheads="1"/>
              </p:cNvSpPr>
              <p:nvPr/>
            </p:nvSpPr>
            <p:spPr bwMode="auto">
              <a:xfrm>
                <a:off x="3110" y="2913"/>
                <a:ext cx="753" cy="759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74" name="Rectangle 67"/>
            <p:cNvSpPr>
              <a:spLocks noChangeArrowheads="1"/>
            </p:cNvSpPr>
            <p:nvPr/>
          </p:nvSpPr>
          <p:spPr bwMode="auto">
            <a:xfrm>
              <a:off x="3247" y="3041"/>
              <a:ext cx="5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Националь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68"/>
            <p:cNvSpPr>
              <a:spLocks noChangeArrowheads="1"/>
            </p:cNvSpPr>
            <p:nvPr/>
          </p:nvSpPr>
          <p:spPr bwMode="auto">
            <a:xfrm>
              <a:off x="3413" y="3145"/>
              <a:ext cx="22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69"/>
            <p:cNvSpPr>
              <a:spLocks noChangeArrowheads="1"/>
            </p:cNvSpPr>
            <p:nvPr/>
          </p:nvSpPr>
          <p:spPr bwMode="auto">
            <a:xfrm>
              <a:off x="3254" y="3249"/>
              <a:ext cx="54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экономика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70"/>
            <p:cNvSpPr>
              <a:spLocks noChangeArrowheads="1"/>
            </p:cNvSpPr>
            <p:nvPr/>
          </p:nvSpPr>
          <p:spPr bwMode="auto">
            <a:xfrm>
              <a:off x="3721" y="3249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71"/>
            <p:cNvSpPr>
              <a:spLocks noChangeArrowheads="1"/>
            </p:cNvSpPr>
            <p:nvPr/>
          </p:nvSpPr>
          <p:spPr bwMode="auto">
            <a:xfrm>
              <a:off x="3224" y="3353"/>
              <a:ext cx="20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Rectangle 72"/>
            <p:cNvSpPr>
              <a:spLocks noChangeArrowheads="1"/>
            </p:cNvSpPr>
            <p:nvPr/>
          </p:nvSpPr>
          <p:spPr bwMode="auto">
            <a:xfrm>
              <a:off x="3377" y="3353"/>
              <a:ext cx="20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338,1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73"/>
            <p:cNvSpPr>
              <a:spLocks noChangeArrowheads="1"/>
            </p:cNvSpPr>
            <p:nvPr/>
          </p:nvSpPr>
          <p:spPr bwMode="auto">
            <a:xfrm>
              <a:off x="3610" y="3353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Rectangle 74"/>
            <p:cNvSpPr>
              <a:spLocks noChangeArrowheads="1"/>
            </p:cNvSpPr>
            <p:nvPr/>
          </p:nvSpPr>
          <p:spPr bwMode="auto">
            <a:xfrm>
              <a:off x="3686" y="3353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75"/>
            <p:cNvSpPr>
              <a:spLocks noChangeArrowheads="1"/>
            </p:cNvSpPr>
            <p:nvPr/>
          </p:nvSpPr>
          <p:spPr bwMode="auto">
            <a:xfrm>
              <a:off x="3224" y="3447"/>
              <a:ext cx="1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Rectangle 76"/>
            <p:cNvSpPr>
              <a:spLocks noChangeArrowheads="1"/>
            </p:cNvSpPr>
            <p:nvPr/>
          </p:nvSpPr>
          <p:spPr bwMode="auto">
            <a:xfrm>
              <a:off x="3326" y="3459"/>
              <a:ext cx="33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77"/>
            <p:cNvSpPr>
              <a:spLocks noChangeArrowheads="1"/>
            </p:cNvSpPr>
            <p:nvPr/>
          </p:nvSpPr>
          <p:spPr bwMode="auto">
            <a:xfrm>
              <a:off x="3618" y="3447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Line 78"/>
            <p:cNvSpPr>
              <a:spLocks noChangeShapeType="1"/>
            </p:cNvSpPr>
            <p:nvPr/>
          </p:nvSpPr>
          <p:spPr bwMode="auto">
            <a:xfrm>
              <a:off x="3065" y="2487"/>
              <a:ext cx="376" cy="0"/>
            </a:xfrm>
            <a:prstGeom prst="line">
              <a:avLst/>
            </a:prstGeom>
            <a:noFill/>
            <a:ln w="17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86" name="Group 81"/>
            <p:cNvGrpSpPr>
              <a:grpSpLocks/>
            </p:cNvGrpSpPr>
            <p:nvPr/>
          </p:nvGrpSpPr>
          <p:grpSpPr bwMode="auto">
            <a:xfrm>
              <a:off x="3441" y="2108"/>
              <a:ext cx="753" cy="759"/>
              <a:chOff x="3441" y="2108"/>
              <a:chExt cx="753" cy="759"/>
            </a:xfrm>
          </p:grpSpPr>
          <p:sp>
            <p:nvSpPr>
              <p:cNvPr id="2150" name="Oval 79"/>
              <p:cNvSpPr>
                <a:spLocks noChangeArrowheads="1"/>
              </p:cNvSpPr>
              <p:nvPr/>
            </p:nvSpPr>
            <p:spPr bwMode="auto">
              <a:xfrm>
                <a:off x="3441" y="2108"/>
                <a:ext cx="753" cy="759"/>
              </a:xfrm>
              <a:prstGeom prst="ellipse">
                <a:avLst/>
              </a:prstGeom>
              <a:solidFill>
                <a:srgbClr val="33CCCC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Oval 80"/>
              <p:cNvSpPr>
                <a:spLocks noChangeArrowheads="1"/>
              </p:cNvSpPr>
              <p:nvPr/>
            </p:nvSpPr>
            <p:spPr bwMode="auto">
              <a:xfrm>
                <a:off x="3441" y="2108"/>
                <a:ext cx="753" cy="759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87" name="Rectangle 82"/>
            <p:cNvSpPr>
              <a:spLocks noChangeArrowheads="1"/>
            </p:cNvSpPr>
            <p:nvPr/>
          </p:nvSpPr>
          <p:spPr bwMode="auto">
            <a:xfrm>
              <a:off x="3578" y="2222"/>
              <a:ext cx="5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Националь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83"/>
            <p:cNvSpPr>
              <a:spLocks noChangeArrowheads="1"/>
            </p:cNvSpPr>
            <p:nvPr/>
          </p:nvSpPr>
          <p:spPr bwMode="auto">
            <a:xfrm>
              <a:off x="3563" y="2326"/>
              <a:ext cx="22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Rectangle 84"/>
            <p:cNvSpPr>
              <a:spLocks noChangeArrowheads="1"/>
            </p:cNvSpPr>
            <p:nvPr/>
          </p:nvSpPr>
          <p:spPr bwMode="auto">
            <a:xfrm>
              <a:off x="3736" y="2326"/>
              <a:ext cx="40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безопас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85"/>
            <p:cNvSpPr>
              <a:spLocks noChangeArrowheads="1"/>
            </p:cNvSpPr>
            <p:nvPr/>
          </p:nvSpPr>
          <p:spPr bwMode="auto">
            <a:xfrm>
              <a:off x="4072" y="2326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Rectangle 86"/>
            <p:cNvSpPr>
              <a:spLocks noChangeArrowheads="1"/>
            </p:cNvSpPr>
            <p:nvPr/>
          </p:nvSpPr>
          <p:spPr bwMode="auto">
            <a:xfrm>
              <a:off x="3653" y="2430"/>
              <a:ext cx="10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87"/>
            <p:cNvSpPr>
              <a:spLocks noChangeArrowheads="1"/>
            </p:cNvSpPr>
            <p:nvPr/>
          </p:nvSpPr>
          <p:spPr bwMode="auto">
            <a:xfrm>
              <a:off x="3709" y="2430"/>
              <a:ext cx="24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Rectangle 88"/>
            <p:cNvSpPr>
              <a:spLocks noChangeArrowheads="1"/>
            </p:cNvSpPr>
            <p:nvPr/>
          </p:nvSpPr>
          <p:spPr bwMode="auto">
            <a:xfrm>
              <a:off x="3898" y="2430"/>
              <a:ext cx="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89"/>
            <p:cNvSpPr>
              <a:spLocks noChangeArrowheads="1"/>
            </p:cNvSpPr>
            <p:nvPr/>
          </p:nvSpPr>
          <p:spPr bwMode="auto">
            <a:xfrm>
              <a:off x="3949" y="2430"/>
              <a:ext cx="8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Rectangle 90"/>
            <p:cNvSpPr>
              <a:spLocks noChangeArrowheads="1"/>
            </p:cNvSpPr>
            <p:nvPr/>
          </p:nvSpPr>
          <p:spPr bwMode="auto">
            <a:xfrm>
              <a:off x="3702" y="2534"/>
              <a:ext cx="2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30,0</a:t>
              </a:r>
            </a:p>
          </p:txBody>
        </p:sp>
        <p:sp>
          <p:nvSpPr>
            <p:cNvPr id="2096" name="Rectangle 91"/>
            <p:cNvSpPr>
              <a:spLocks noChangeArrowheads="1"/>
            </p:cNvSpPr>
            <p:nvPr/>
          </p:nvSpPr>
          <p:spPr bwMode="auto">
            <a:xfrm>
              <a:off x="3933" y="25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Rectangle 92"/>
            <p:cNvSpPr>
              <a:spLocks noChangeArrowheads="1"/>
            </p:cNvSpPr>
            <p:nvPr/>
          </p:nvSpPr>
          <p:spPr bwMode="auto">
            <a:xfrm>
              <a:off x="3622" y="2638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93"/>
            <p:cNvSpPr>
              <a:spLocks noChangeArrowheads="1"/>
            </p:cNvSpPr>
            <p:nvPr/>
          </p:nvSpPr>
          <p:spPr bwMode="auto">
            <a:xfrm>
              <a:off x="3647" y="2638"/>
              <a:ext cx="43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Rectangle 94"/>
            <p:cNvSpPr>
              <a:spLocks noChangeArrowheads="1"/>
            </p:cNvSpPr>
            <p:nvPr/>
          </p:nvSpPr>
          <p:spPr bwMode="auto">
            <a:xfrm>
              <a:off x="4013" y="2638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95"/>
            <p:cNvSpPr>
              <a:spLocks noChangeArrowheads="1"/>
            </p:cNvSpPr>
            <p:nvPr/>
          </p:nvSpPr>
          <p:spPr bwMode="auto">
            <a:xfrm>
              <a:off x="3554" y="274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Line 96"/>
            <p:cNvSpPr>
              <a:spLocks noChangeShapeType="1"/>
            </p:cNvSpPr>
            <p:nvPr/>
          </p:nvSpPr>
          <p:spPr bwMode="auto">
            <a:xfrm flipV="1">
              <a:off x="2954" y="1951"/>
              <a:ext cx="266" cy="268"/>
            </a:xfrm>
            <a:prstGeom prst="line">
              <a:avLst/>
            </a:prstGeom>
            <a:noFill/>
            <a:ln w="17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02" name="Group 99"/>
            <p:cNvGrpSpPr>
              <a:grpSpLocks/>
            </p:cNvGrpSpPr>
            <p:nvPr/>
          </p:nvGrpSpPr>
          <p:grpSpPr bwMode="auto">
            <a:xfrm>
              <a:off x="3110" y="1303"/>
              <a:ext cx="753" cy="759"/>
              <a:chOff x="3110" y="1303"/>
              <a:chExt cx="753" cy="759"/>
            </a:xfrm>
          </p:grpSpPr>
          <p:sp>
            <p:nvSpPr>
              <p:cNvPr id="2148" name="Oval 97"/>
              <p:cNvSpPr>
                <a:spLocks noChangeArrowheads="1"/>
              </p:cNvSpPr>
              <p:nvPr/>
            </p:nvSpPr>
            <p:spPr bwMode="auto">
              <a:xfrm>
                <a:off x="3110" y="1303"/>
                <a:ext cx="753" cy="75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Oval 98"/>
              <p:cNvSpPr>
                <a:spLocks noChangeArrowheads="1"/>
              </p:cNvSpPr>
              <p:nvPr/>
            </p:nvSpPr>
            <p:spPr bwMode="auto">
              <a:xfrm>
                <a:off x="3110" y="1303"/>
                <a:ext cx="753" cy="759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03" name="Rectangle 100"/>
            <p:cNvSpPr>
              <a:spLocks noChangeArrowheads="1"/>
            </p:cNvSpPr>
            <p:nvPr/>
          </p:nvSpPr>
          <p:spPr bwMode="auto">
            <a:xfrm>
              <a:off x="3247" y="1424"/>
              <a:ext cx="55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Националь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101"/>
            <p:cNvSpPr>
              <a:spLocks noChangeArrowheads="1"/>
            </p:cNvSpPr>
            <p:nvPr/>
          </p:nvSpPr>
          <p:spPr bwMode="auto">
            <a:xfrm>
              <a:off x="3413" y="1528"/>
              <a:ext cx="22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102"/>
            <p:cNvSpPr>
              <a:spLocks noChangeArrowheads="1"/>
            </p:cNvSpPr>
            <p:nvPr/>
          </p:nvSpPr>
          <p:spPr bwMode="auto">
            <a:xfrm>
              <a:off x="3308" y="1632"/>
              <a:ext cx="42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оборона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103"/>
            <p:cNvSpPr>
              <a:spLocks noChangeArrowheads="1"/>
            </p:cNvSpPr>
            <p:nvPr/>
          </p:nvSpPr>
          <p:spPr bwMode="auto">
            <a:xfrm>
              <a:off x="3666" y="1632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Rectangle 104"/>
            <p:cNvSpPr>
              <a:spLocks noChangeArrowheads="1"/>
            </p:cNvSpPr>
            <p:nvPr/>
          </p:nvSpPr>
          <p:spPr bwMode="auto">
            <a:xfrm>
              <a:off x="3372" y="1735"/>
              <a:ext cx="20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141,9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8" name="Rectangle 105"/>
            <p:cNvSpPr>
              <a:spLocks noChangeArrowheads="1"/>
            </p:cNvSpPr>
            <p:nvPr/>
          </p:nvSpPr>
          <p:spPr bwMode="auto">
            <a:xfrm>
              <a:off x="3305" y="1842"/>
              <a:ext cx="43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9" name="Rectangle 106"/>
            <p:cNvSpPr>
              <a:spLocks noChangeArrowheads="1"/>
            </p:cNvSpPr>
            <p:nvPr/>
          </p:nvSpPr>
          <p:spPr bwMode="auto">
            <a:xfrm>
              <a:off x="3671" y="1842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0" name="Line 107"/>
            <p:cNvSpPr>
              <a:spLocks noChangeShapeType="1"/>
            </p:cNvSpPr>
            <p:nvPr/>
          </p:nvSpPr>
          <p:spPr bwMode="auto">
            <a:xfrm flipV="1">
              <a:off x="2688" y="1729"/>
              <a:ext cx="0" cy="379"/>
            </a:xfrm>
            <a:prstGeom prst="line">
              <a:avLst/>
            </a:prstGeom>
            <a:noFill/>
            <a:ln w="17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11" name="Group 110"/>
            <p:cNvGrpSpPr>
              <a:grpSpLocks/>
            </p:cNvGrpSpPr>
            <p:nvPr/>
          </p:nvGrpSpPr>
          <p:grpSpPr bwMode="auto">
            <a:xfrm>
              <a:off x="2312" y="970"/>
              <a:ext cx="753" cy="759"/>
              <a:chOff x="2312" y="970"/>
              <a:chExt cx="753" cy="759"/>
            </a:xfrm>
          </p:grpSpPr>
          <p:sp>
            <p:nvSpPr>
              <p:cNvPr id="2146" name="Oval 108"/>
              <p:cNvSpPr>
                <a:spLocks noChangeArrowheads="1"/>
              </p:cNvSpPr>
              <p:nvPr/>
            </p:nvSpPr>
            <p:spPr bwMode="auto">
              <a:xfrm>
                <a:off x="2312" y="970"/>
                <a:ext cx="753" cy="759"/>
              </a:xfrm>
              <a:prstGeom prst="ellipse">
                <a:avLst/>
              </a:prstGeom>
              <a:solidFill>
                <a:srgbClr val="99CC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Oval 109"/>
              <p:cNvSpPr>
                <a:spLocks noChangeArrowheads="1"/>
              </p:cNvSpPr>
              <p:nvPr/>
            </p:nvSpPr>
            <p:spPr bwMode="auto">
              <a:xfrm>
                <a:off x="2312" y="970"/>
                <a:ext cx="753" cy="759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12" name="Rectangle 111"/>
            <p:cNvSpPr>
              <a:spLocks noChangeArrowheads="1"/>
            </p:cNvSpPr>
            <p:nvPr/>
          </p:nvSpPr>
          <p:spPr bwMode="auto">
            <a:xfrm>
              <a:off x="2500" y="1084"/>
              <a:ext cx="41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Общего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3" name="Rectangle 112"/>
            <p:cNvSpPr>
              <a:spLocks noChangeArrowheads="1"/>
            </p:cNvSpPr>
            <p:nvPr/>
          </p:nvSpPr>
          <p:spPr bwMode="auto">
            <a:xfrm>
              <a:off x="2845" y="1084"/>
              <a:ext cx="8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4" name="Rectangle 113"/>
            <p:cNvSpPr>
              <a:spLocks noChangeArrowheads="1"/>
            </p:cNvSpPr>
            <p:nvPr/>
          </p:nvSpPr>
          <p:spPr bwMode="auto">
            <a:xfrm>
              <a:off x="2878" y="1084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5" name="Rectangle 114"/>
            <p:cNvSpPr>
              <a:spLocks noChangeArrowheads="1"/>
            </p:cNvSpPr>
            <p:nvPr/>
          </p:nvSpPr>
          <p:spPr bwMode="auto">
            <a:xfrm>
              <a:off x="2446" y="1189"/>
              <a:ext cx="56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сударствен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Rectangle 115"/>
            <p:cNvSpPr>
              <a:spLocks noChangeArrowheads="1"/>
            </p:cNvSpPr>
            <p:nvPr/>
          </p:nvSpPr>
          <p:spPr bwMode="auto">
            <a:xfrm>
              <a:off x="2604" y="1292"/>
              <a:ext cx="2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ные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7" name="Rectangle 116"/>
            <p:cNvSpPr>
              <a:spLocks noChangeArrowheads="1"/>
            </p:cNvSpPr>
            <p:nvPr/>
          </p:nvSpPr>
          <p:spPr bwMode="auto">
            <a:xfrm>
              <a:off x="2503" y="1396"/>
              <a:ext cx="44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вопросы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8" name="Rectangle 117"/>
            <p:cNvSpPr>
              <a:spLocks noChangeArrowheads="1"/>
            </p:cNvSpPr>
            <p:nvPr/>
          </p:nvSpPr>
          <p:spPr bwMode="auto">
            <a:xfrm>
              <a:off x="2875" y="1396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9" name="Rectangle 118"/>
            <p:cNvSpPr>
              <a:spLocks noChangeArrowheads="1"/>
            </p:cNvSpPr>
            <p:nvPr/>
          </p:nvSpPr>
          <p:spPr bwMode="auto">
            <a:xfrm>
              <a:off x="2425" y="1500"/>
              <a:ext cx="9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0" name="Rectangle 119"/>
            <p:cNvSpPr>
              <a:spLocks noChangeArrowheads="1"/>
            </p:cNvSpPr>
            <p:nvPr/>
          </p:nvSpPr>
          <p:spPr bwMode="auto">
            <a:xfrm>
              <a:off x="2477" y="1500"/>
              <a:ext cx="20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1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425,2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1" name="Rectangle 120"/>
            <p:cNvSpPr>
              <a:spLocks noChangeArrowheads="1"/>
            </p:cNvSpPr>
            <p:nvPr/>
          </p:nvSpPr>
          <p:spPr bwMode="auto">
            <a:xfrm>
              <a:off x="2709" y="1523"/>
              <a:ext cx="232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2" name="Rectangle 121"/>
            <p:cNvSpPr>
              <a:spLocks noChangeArrowheads="1"/>
            </p:cNvSpPr>
            <p:nvPr/>
          </p:nvSpPr>
          <p:spPr bwMode="auto">
            <a:xfrm>
              <a:off x="2913" y="1523"/>
              <a:ext cx="6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б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3" name="Rectangle 122"/>
            <p:cNvSpPr>
              <a:spLocks noChangeArrowheads="1"/>
            </p:cNvSpPr>
            <p:nvPr/>
          </p:nvSpPr>
          <p:spPr bwMode="auto">
            <a:xfrm>
              <a:off x="2425" y="1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4" name="Rectangle 123"/>
            <p:cNvSpPr>
              <a:spLocks noChangeArrowheads="1"/>
            </p:cNvSpPr>
            <p:nvPr/>
          </p:nvSpPr>
          <p:spPr bwMode="auto">
            <a:xfrm>
              <a:off x="2444" y="1604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5" name="Rectangle 124"/>
            <p:cNvSpPr>
              <a:spLocks noChangeArrowheads="1"/>
            </p:cNvSpPr>
            <p:nvPr/>
          </p:nvSpPr>
          <p:spPr bwMode="auto">
            <a:xfrm>
              <a:off x="2469" y="1604"/>
              <a:ext cx="46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тыс.руб.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7" name="Rectangle 126"/>
            <p:cNvSpPr>
              <a:spLocks noChangeArrowheads="1"/>
            </p:cNvSpPr>
            <p:nvPr/>
          </p:nvSpPr>
          <p:spPr bwMode="auto">
            <a:xfrm>
              <a:off x="2425" y="1812"/>
              <a:ext cx="2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8" name="Rectangle 127"/>
            <p:cNvSpPr>
              <a:spLocks noChangeArrowheads="1"/>
            </p:cNvSpPr>
            <p:nvPr/>
          </p:nvSpPr>
          <p:spPr bwMode="auto">
            <a:xfrm>
              <a:off x="2791" y="1812"/>
              <a:ext cx="7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29" name="Group 130"/>
            <p:cNvGrpSpPr>
              <a:grpSpLocks/>
            </p:cNvGrpSpPr>
            <p:nvPr/>
          </p:nvGrpSpPr>
          <p:grpSpPr bwMode="auto">
            <a:xfrm>
              <a:off x="2312" y="2108"/>
              <a:ext cx="753" cy="759"/>
              <a:chOff x="2312" y="2108"/>
              <a:chExt cx="753" cy="759"/>
            </a:xfrm>
          </p:grpSpPr>
          <p:sp>
            <p:nvSpPr>
              <p:cNvPr id="2144" name="Oval 128"/>
              <p:cNvSpPr>
                <a:spLocks noChangeArrowheads="1"/>
              </p:cNvSpPr>
              <p:nvPr/>
            </p:nvSpPr>
            <p:spPr bwMode="auto">
              <a:xfrm>
                <a:off x="2312" y="2108"/>
                <a:ext cx="753" cy="759"/>
              </a:xfrm>
              <a:prstGeom prst="ellipse">
                <a:avLst/>
              </a:prstGeom>
              <a:solidFill>
                <a:srgbClr val="FF66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Oval 129"/>
              <p:cNvSpPr>
                <a:spLocks noChangeArrowheads="1"/>
              </p:cNvSpPr>
              <p:nvPr/>
            </p:nvSpPr>
            <p:spPr bwMode="auto">
              <a:xfrm>
                <a:off x="2312" y="2108"/>
                <a:ext cx="753" cy="759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30" name="Rectangle 131"/>
            <p:cNvSpPr>
              <a:spLocks noChangeArrowheads="1"/>
            </p:cNvSpPr>
            <p:nvPr/>
          </p:nvSpPr>
          <p:spPr bwMode="auto">
            <a:xfrm>
              <a:off x="2491" y="2280"/>
              <a:ext cx="49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Расходы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1" name="Rectangle 132"/>
            <p:cNvSpPr>
              <a:spLocks noChangeArrowheads="1"/>
            </p:cNvSpPr>
            <p:nvPr/>
          </p:nvSpPr>
          <p:spPr bwMode="auto">
            <a:xfrm>
              <a:off x="2911" y="2280"/>
              <a:ext cx="7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2" name="Rectangle 133"/>
            <p:cNvSpPr>
              <a:spLocks noChangeArrowheads="1"/>
            </p:cNvSpPr>
            <p:nvPr/>
          </p:nvSpPr>
          <p:spPr bwMode="auto">
            <a:xfrm>
              <a:off x="2425" y="2387"/>
              <a:ext cx="17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3" name="Rectangle 134"/>
            <p:cNvSpPr>
              <a:spLocks noChangeArrowheads="1"/>
            </p:cNvSpPr>
            <p:nvPr/>
          </p:nvSpPr>
          <p:spPr bwMode="auto">
            <a:xfrm>
              <a:off x="2553" y="2385"/>
              <a:ext cx="106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4" name="Rectangle 135"/>
            <p:cNvSpPr>
              <a:spLocks noChangeArrowheads="1"/>
            </p:cNvSpPr>
            <p:nvPr/>
          </p:nvSpPr>
          <p:spPr bwMode="auto">
            <a:xfrm>
              <a:off x="2608" y="2385"/>
              <a:ext cx="247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сего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5" name="Rectangle 136"/>
            <p:cNvSpPr>
              <a:spLocks noChangeArrowheads="1"/>
            </p:cNvSpPr>
            <p:nvPr/>
          </p:nvSpPr>
          <p:spPr bwMode="auto">
            <a:xfrm>
              <a:off x="2798" y="2385"/>
              <a:ext cx="18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6" name="Rectangle 137"/>
            <p:cNvSpPr>
              <a:spLocks noChangeArrowheads="1"/>
            </p:cNvSpPr>
            <p:nvPr/>
          </p:nvSpPr>
          <p:spPr bwMode="auto">
            <a:xfrm>
              <a:off x="2927" y="2385"/>
              <a:ext cx="7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7" name="Rectangle 138"/>
            <p:cNvSpPr>
              <a:spLocks noChangeArrowheads="1"/>
            </p:cNvSpPr>
            <p:nvPr/>
          </p:nvSpPr>
          <p:spPr bwMode="auto">
            <a:xfrm>
              <a:off x="2425" y="2489"/>
              <a:ext cx="15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8" name="Rectangle 139"/>
            <p:cNvSpPr>
              <a:spLocks noChangeArrowheads="1"/>
            </p:cNvSpPr>
            <p:nvPr/>
          </p:nvSpPr>
          <p:spPr bwMode="auto">
            <a:xfrm>
              <a:off x="2527" y="2489"/>
              <a:ext cx="2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1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5020,0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9" name="Rectangle 140"/>
            <p:cNvSpPr>
              <a:spLocks noChangeArrowheads="1"/>
            </p:cNvSpPr>
            <p:nvPr/>
          </p:nvSpPr>
          <p:spPr bwMode="auto">
            <a:xfrm>
              <a:off x="2812" y="2489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0" name="Rectangle 141"/>
            <p:cNvSpPr>
              <a:spLocks noChangeArrowheads="1"/>
            </p:cNvSpPr>
            <p:nvPr/>
          </p:nvSpPr>
          <p:spPr bwMode="auto">
            <a:xfrm>
              <a:off x="2965" y="2489"/>
              <a:ext cx="7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1" name="Rectangle 142"/>
            <p:cNvSpPr>
              <a:spLocks noChangeArrowheads="1"/>
            </p:cNvSpPr>
            <p:nvPr/>
          </p:nvSpPr>
          <p:spPr bwMode="auto">
            <a:xfrm>
              <a:off x="2425" y="2595"/>
              <a:ext cx="128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2" name="Rectangle 143"/>
            <p:cNvSpPr>
              <a:spLocks noChangeArrowheads="1"/>
            </p:cNvSpPr>
            <p:nvPr/>
          </p:nvSpPr>
          <p:spPr bwMode="auto">
            <a:xfrm>
              <a:off x="2502" y="2595"/>
              <a:ext cx="459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тыс.руб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3" name="Rectangle 144"/>
            <p:cNvSpPr>
              <a:spLocks noChangeArrowheads="1"/>
            </p:cNvSpPr>
            <p:nvPr/>
          </p:nvSpPr>
          <p:spPr bwMode="auto">
            <a:xfrm>
              <a:off x="2890" y="2595"/>
              <a:ext cx="7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79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Мухинского сельсовета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676641, Амурская область, Октябрьский район,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п.Мухинский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ул.Центральная,36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8(41652)32-2-44,8(41652)32-2-41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2821000117/282101001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10328010665065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Мухинского сельсовета: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Шевченко Екатерина Александровна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pres?slideindex=1&amp;slidetitle="/>
              </a:rPr>
              <a:t>http://admmuhinsky.ru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selsovet.mux@yandex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357958"/>
            <a:ext cx="2993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Грабович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Л.В..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851</TotalTime>
  <Words>277</Words>
  <Application>Microsoft Office PowerPoint</Application>
  <PresentationFormat>Экран (4:3)</PresentationFormat>
  <Paragraphs>168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Обычная</vt:lpstr>
      <vt:lpstr>Эркер</vt:lpstr>
      <vt:lpstr>Администрация Мухинского сельсовета</vt:lpstr>
      <vt:lpstr>Презентация PowerPoint</vt:lpstr>
      <vt:lpstr>Презентация PowerPoint</vt:lpstr>
      <vt:lpstr>Основные характеристики бюджета Мухинского сельсовета на 2023 год</vt:lpstr>
      <vt:lpstr>Презентация PowerPoint</vt:lpstr>
      <vt:lpstr>   Расходы на 2023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5472</cp:lastModifiedBy>
  <cp:revision>125</cp:revision>
  <dcterms:created xsi:type="dcterms:W3CDTF">2015-12-28T04:09:45Z</dcterms:created>
  <dcterms:modified xsi:type="dcterms:W3CDTF">2024-04-10T00:47:32Z</dcterms:modified>
</cp:coreProperties>
</file>