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  <p:sldMasterId id="2147484272" r:id="rId2"/>
  </p:sldMasterIdLst>
  <p:notesMasterIdLst>
    <p:notesMasterId r:id="rId10"/>
  </p:notesMasterIdLst>
  <p:sldIdLst>
    <p:sldId id="268" r:id="rId3"/>
    <p:sldId id="264" r:id="rId4"/>
    <p:sldId id="269" r:id="rId5"/>
    <p:sldId id="258" r:id="rId6"/>
    <p:sldId id="266" r:id="rId7"/>
    <p:sldId id="267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86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258DE-A0EE-40E2-8B80-B7E8E5DBDB0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7565F-041C-4A33-9DA5-C9D87440B5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463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admmuhinsky.ru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966a411a00fed8167f6a47e78f1158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43240" y="142852"/>
            <a:ext cx="58579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Администрация Мухинского сельсовета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6248" y="3357562"/>
            <a:ext cx="2214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2024 год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груженное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2500306"/>
            <a:ext cx="5143536" cy="40719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2910" y="357166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Стадии бюджетного процесса:</a:t>
            </a:r>
            <a:endParaRPr lang="ru-RU" sz="4000" dirty="0"/>
          </a:p>
        </p:txBody>
      </p:sp>
      <p:sp>
        <p:nvSpPr>
          <p:cNvPr id="4" name="Овал 3"/>
          <p:cNvSpPr/>
          <p:nvPr/>
        </p:nvSpPr>
        <p:spPr>
          <a:xfrm>
            <a:off x="642910" y="2857496"/>
            <a:ext cx="1785950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643702" y="2714620"/>
            <a:ext cx="2214578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071670" y="1500174"/>
            <a:ext cx="1928826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429256" y="1285860"/>
            <a:ext cx="1928826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857224" y="3143248"/>
            <a:ext cx="15716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FF00"/>
                </a:solidFill>
              </a:rPr>
              <a:t>1.Составление проекта бюджета Мухинского сельсовета;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14546" y="1785926"/>
            <a:ext cx="2000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FF00"/>
                </a:solidFill>
              </a:rPr>
              <a:t>2.Рассмотрение и утверждение проекта бюджета Мухинского сельсовета;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15008" y="1571612"/>
            <a:ext cx="18573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FF00"/>
                </a:solidFill>
              </a:rPr>
              <a:t>3.Исполнение бюджета Мухинского сельсовета;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86578" y="3071810"/>
            <a:ext cx="2143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FF00"/>
                </a:solidFill>
              </a:rPr>
              <a:t>4.Составление, рассмотрение и утверждение бюджетной отчетности.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00958" y="59293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857232"/>
            <a:ext cx="70009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Бюджет</a:t>
            </a:r>
            <a:r>
              <a:rPr lang="ru-RU" sz="2800" dirty="0" smtClean="0"/>
              <a:t> -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это форма образования и расходования фонда денежных средств, предназначенных для финансового обеспечения задач и функций государства и местного самоуправления.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Бюджет РФ пересмотрели в пользу СМ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294587"/>
            <a:ext cx="5345119" cy="3563413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401080" cy="132301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Основные характеристики бюджета Мухинского сельсовета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2024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7467600" cy="4413104"/>
          </a:xfrm>
        </p:spPr>
        <p:txBody>
          <a:bodyPr/>
          <a:lstStyle/>
          <a:p>
            <a:pPr lvl="0">
              <a:buClr>
                <a:srgbClr val="FE8637"/>
              </a:buClr>
            </a:pPr>
            <a:r>
              <a:rPr lang="ru-RU" b="1" dirty="0">
                <a:solidFill>
                  <a:prstClr val="black"/>
                </a:solidFill>
              </a:rPr>
              <a:t>ДОХОДЫ ВСЕГО</a:t>
            </a:r>
            <a:r>
              <a:rPr lang="ru-RU" dirty="0">
                <a:solidFill>
                  <a:prstClr val="black"/>
                </a:solidFill>
              </a:rPr>
              <a:t>: </a:t>
            </a:r>
            <a:r>
              <a:rPr lang="ru-RU" dirty="0" smtClean="0">
                <a:solidFill>
                  <a:prstClr val="black"/>
                </a:solidFill>
              </a:rPr>
              <a:t>5926,7 </a:t>
            </a:r>
            <a:r>
              <a:rPr lang="ru-RU" dirty="0">
                <a:solidFill>
                  <a:prstClr val="black"/>
                </a:solidFill>
              </a:rPr>
              <a:t>в </a:t>
            </a:r>
            <a:r>
              <a:rPr lang="ru-RU" dirty="0" err="1">
                <a:solidFill>
                  <a:prstClr val="black"/>
                </a:solidFill>
              </a:rPr>
              <a:t>т.ч</a:t>
            </a:r>
            <a:r>
              <a:rPr lang="ru-RU" dirty="0">
                <a:solidFill>
                  <a:prstClr val="black"/>
                </a:solidFill>
              </a:rPr>
              <a:t>. </a:t>
            </a:r>
          </a:p>
          <a:p>
            <a:pPr lvl="0">
              <a:buClr>
                <a:srgbClr val="FE8637"/>
              </a:buClr>
            </a:pPr>
            <a:r>
              <a:rPr lang="ru-RU" dirty="0">
                <a:solidFill>
                  <a:prstClr val="black"/>
                </a:solidFill>
              </a:rPr>
              <a:t>Налоговые и </a:t>
            </a:r>
            <a:r>
              <a:rPr lang="ru-RU" dirty="0" smtClean="0">
                <a:solidFill>
                  <a:prstClr val="black"/>
                </a:solidFill>
              </a:rPr>
              <a:t>неналоговые-2440,0 </a:t>
            </a:r>
            <a:r>
              <a:rPr lang="ru-RU" dirty="0">
                <a:solidFill>
                  <a:prstClr val="black"/>
                </a:solidFill>
              </a:rPr>
              <a:t>тыс. руб.</a:t>
            </a:r>
          </a:p>
          <a:p>
            <a:pPr lvl="0">
              <a:buClr>
                <a:srgbClr val="FE8637"/>
              </a:buClr>
            </a:pPr>
            <a:r>
              <a:rPr lang="ru-RU" dirty="0">
                <a:solidFill>
                  <a:prstClr val="black"/>
                </a:solidFill>
              </a:rPr>
              <a:t>Безвозмездные </a:t>
            </a:r>
            <a:r>
              <a:rPr lang="ru-RU" dirty="0" smtClean="0">
                <a:solidFill>
                  <a:prstClr val="black"/>
                </a:solidFill>
              </a:rPr>
              <a:t>поступления-3486,7 </a:t>
            </a:r>
            <a:r>
              <a:rPr lang="ru-RU" dirty="0">
                <a:solidFill>
                  <a:prstClr val="black"/>
                </a:solidFill>
              </a:rPr>
              <a:t>тыс. руб.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85786" y="285728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Расходная часть бюджета на 2024 год (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ctr"/>
            <a:endParaRPr lang="ru-RU" sz="2400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1428728" y="714356"/>
            <a:ext cx="1285884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1928794" y="1500174"/>
            <a:ext cx="207170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3607587" y="1178703"/>
            <a:ext cx="114300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3464711" y="2250273"/>
            <a:ext cx="364333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6200000" flipH="1">
            <a:off x="5893603" y="1107265"/>
            <a:ext cx="114300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6893735" y="1107265"/>
            <a:ext cx="164307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6200000" flipH="1">
            <a:off x="4071934" y="2214554"/>
            <a:ext cx="4572032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00034" y="1857364"/>
            <a:ext cx="22145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Общегосударственные вопросы – 2827,5</a:t>
            </a:r>
            <a:endParaRPr lang="ru-RU" sz="1100" dirty="0"/>
          </a:p>
        </p:txBody>
      </p:sp>
      <p:sp>
        <p:nvSpPr>
          <p:cNvPr id="37" name="TextBox 36"/>
          <p:cNvSpPr txBox="1"/>
          <p:nvPr/>
        </p:nvSpPr>
        <p:spPr>
          <a:xfrm>
            <a:off x="1643042" y="2786058"/>
            <a:ext cx="20717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Национальная оборона – 167,2</a:t>
            </a:r>
            <a:endParaRPr lang="ru-RU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3214678" y="1785926"/>
            <a:ext cx="20002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Национальная безопасность – 103,4</a:t>
            </a:r>
            <a:endParaRPr lang="ru-RU" sz="1100" dirty="0"/>
          </a:p>
        </p:txBody>
      </p:sp>
      <p:sp>
        <p:nvSpPr>
          <p:cNvPr id="39" name="TextBox 38"/>
          <p:cNvSpPr txBox="1"/>
          <p:nvPr/>
        </p:nvSpPr>
        <p:spPr>
          <a:xfrm>
            <a:off x="4429124" y="4286256"/>
            <a:ext cx="23574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Национальная экономика – 432,0</a:t>
            </a:r>
            <a:endParaRPr lang="ru-RU" sz="1100" dirty="0"/>
          </a:p>
        </p:txBody>
      </p:sp>
      <p:sp>
        <p:nvSpPr>
          <p:cNvPr id="41" name="TextBox 40"/>
          <p:cNvSpPr txBox="1"/>
          <p:nvPr/>
        </p:nvSpPr>
        <p:spPr>
          <a:xfrm>
            <a:off x="5786446" y="5286388"/>
            <a:ext cx="30718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Жилищно-коммунальное хозяйство – 400,0</a:t>
            </a:r>
            <a:endParaRPr lang="ru-RU" sz="1100" dirty="0"/>
          </a:p>
        </p:txBody>
      </p:sp>
      <p:sp>
        <p:nvSpPr>
          <p:cNvPr id="42" name="TextBox 41"/>
          <p:cNvSpPr txBox="1"/>
          <p:nvPr/>
        </p:nvSpPr>
        <p:spPr>
          <a:xfrm>
            <a:off x="6072198" y="1857364"/>
            <a:ext cx="18573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Образование – 1,0</a:t>
            </a:r>
            <a:endParaRPr lang="ru-RU" sz="1100" dirty="0"/>
          </a:p>
        </p:txBody>
      </p:sp>
      <p:sp>
        <p:nvSpPr>
          <p:cNvPr id="43" name="TextBox 42"/>
          <p:cNvSpPr txBox="1"/>
          <p:nvPr/>
        </p:nvSpPr>
        <p:spPr>
          <a:xfrm>
            <a:off x="7286644" y="2357430"/>
            <a:ext cx="18573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Культура – 1551,2</a:t>
            </a:r>
            <a:endParaRPr lang="ru-RU" sz="1100" dirty="0"/>
          </a:p>
        </p:txBody>
      </p:sp>
      <p:pic>
        <p:nvPicPr>
          <p:cNvPr id="5122" name="Picture 2" descr="Мировые расходы на ИТ снова начнут расти уже в будущем год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214950"/>
            <a:ext cx="1818418" cy="1210547"/>
          </a:xfrm>
          <a:prstGeom prst="rect">
            <a:avLst/>
          </a:prstGeom>
          <a:noFill/>
        </p:spPr>
      </p:pic>
      <p:cxnSp>
        <p:nvCxnSpPr>
          <p:cNvPr id="7" name="Прямая со стрелкой 6"/>
          <p:cNvCxnSpPr/>
          <p:nvPr/>
        </p:nvCxnSpPr>
        <p:spPr>
          <a:xfrm flipH="1">
            <a:off x="3923928" y="1285860"/>
            <a:ext cx="1080120" cy="39290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2714612" y="1214422"/>
            <a:ext cx="1209316" cy="3071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50629" y="4501699"/>
            <a:ext cx="15716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Социальная политика-190,9</a:t>
            </a:r>
            <a:endParaRPr lang="ru-RU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2925657" y="5262158"/>
            <a:ext cx="18956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Физическая культура и спорт- 253,5</a:t>
            </a:r>
            <a:endParaRPr lang="ru-RU" sz="1100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0" y="928670"/>
            <a:ext cx="3286148" cy="528641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357166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Доходы 2024год</a:t>
            </a:r>
            <a:endParaRPr lang="ru-RU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6512" y="42860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Расходы 2024 год</a:t>
            </a:r>
            <a:endParaRPr lang="ru-RU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585232"/>
              </p:ext>
            </p:extLst>
          </p:nvPr>
        </p:nvGraphicFramePr>
        <p:xfrm>
          <a:off x="395535" y="928671"/>
          <a:ext cx="2423485" cy="5067928"/>
        </p:xfrm>
        <a:graphic>
          <a:graphicData uri="http://schemas.openxmlformats.org/drawingml/2006/table">
            <a:tbl>
              <a:tblPr/>
              <a:tblGrid>
                <a:gridCol w="18375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59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199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тыс. руб.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176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084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323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Земельный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 организаций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5701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Земельный налог с физических лиц</a:t>
                      </a:r>
                    </a:p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0448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оказания платных услуг (работ) и компенсации затрат государства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00260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3486,7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804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ДОХОДОВ: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5926,7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214678" y="400050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5926,7</a:t>
            </a:r>
            <a:endParaRPr lang="ru-RU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6314" y="400050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5926,7</a:t>
            </a:r>
            <a:endParaRPr lang="ru-RU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72200" y="141277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930108"/>
              </p:ext>
            </p:extLst>
          </p:nvPr>
        </p:nvGraphicFramePr>
        <p:xfrm>
          <a:off x="6095698" y="908757"/>
          <a:ext cx="2581461" cy="5057649"/>
        </p:xfrm>
        <a:graphic>
          <a:graphicData uri="http://schemas.openxmlformats.org/drawingml/2006/table">
            <a:tbl>
              <a:tblPr/>
              <a:tblGrid>
                <a:gridCol w="1858652"/>
                <a:gridCol w="722809"/>
              </a:tblGrid>
              <a:tr h="491871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274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2827,5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347">
                <a:tc>
                  <a:txBody>
                    <a:bodyPr/>
                    <a:lstStyle/>
                    <a:p>
                      <a:pPr algn="just" font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167,2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9880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103,4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615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432,0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158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00,0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39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436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КУЛЬТУРА, КИНЕМАТОГРАФИЯ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1551,2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03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190,9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03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253,5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323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РАСХОДОВ: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5926,7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14356"/>
            <a:ext cx="850112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Администрация Мухинского сельсовета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Адрес: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676641, Амурская область, Октябрьский район,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п.Мухинский</a:t>
            </a:r>
            <a:r>
              <a:rPr lang="ru-RU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ул.Центральная,36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телефон 8(41652)32-2-44, 8(41652)32-2-41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ИНН/КПП  2821000117/282101001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ОГРН 10328010665065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Глава Мухинского сельсовета: 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Шевченко Екатерина Александровна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Официальный сайт: 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http://admmuhinsky.ru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Эл. адрес: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selsovet.mux@yandex.ru</a:t>
            </a:r>
            <a:endParaRPr lang="en-US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6357958"/>
            <a:ext cx="2935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Исполнитель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Грабович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Л.В.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746</TotalTime>
  <Words>245</Words>
  <Application>Microsoft Office PowerPoint</Application>
  <PresentationFormat>Экран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Обычная</vt:lpstr>
      <vt:lpstr>Эркер</vt:lpstr>
      <vt:lpstr>Презентация PowerPoint</vt:lpstr>
      <vt:lpstr>Презентация PowerPoint</vt:lpstr>
      <vt:lpstr>Презентация PowerPoint</vt:lpstr>
      <vt:lpstr>Основные характеристики бюджета Мухинского сельсовета на 2024 год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Наталья</dc:creator>
  <cp:lastModifiedBy>5472</cp:lastModifiedBy>
  <cp:revision>123</cp:revision>
  <dcterms:created xsi:type="dcterms:W3CDTF">2015-12-28T04:09:45Z</dcterms:created>
  <dcterms:modified xsi:type="dcterms:W3CDTF">2024-04-10T00:46:58Z</dcterms:modified>
</cp:coreProperties>
</file>